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commentAuthors.xml" ContentType="application/vnd.openxmlformats-officedocument.presentationml.commentAuthors+xml"/>
  <Override PartName="/ppt/comments/comment1.xml" ContentType="application/vnd.openxmlformats-officedocument.presentationml.comments+xml"/>
  <Override PartName="/ppt/comments/comment2.xml" ContentType="application/vnd.openxmlformats-officedocument.presentationml.comments+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y="5143500" cx="9144000"/>
  <p:notesSz cx="6858000" cy="9144000"/>
  <p:embeddedFontLst>
    <p:embeddedFont>
      <p:font typeface="PT Serif"/>
      <p:regular r:id="rId28"/>
      <p:bold r:id="rId29"/>
      <p:italic r:id="rId30"/>
      <p:boldItalic r:id="rId31"/>
    </p:embeddedFont>
    <p:embeddedFont>
      <p:font typeface="Open Sans"/>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3" name="Brigitte Lauwers"/>
  <p:cmAuthor clrIdx="1" id="1" initials="" lastIdx="3" name="Laura Aerts"/>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13" Type="http://schemas.openxmlformats.org/officeDocument/2006/relationships/slide" Target="slides/slide7.xml"/><Relationship Id="rId18" Type="http://schemas.openxmlformats.org/officeDocument/2006/relationships/slide" Target="slides/slide12.xml"/><Relationship Id="rId21" Type="http://schemas.openxmlformats.org/officeDocument/2006/relationships/slide" Target="slides/slide15.xml"/><Relationship Id="rId34" Type="http://schemas.openxmlformats.org/officeDocument/2006/relationships/font" Target="fonts/OpenSans-italic.fntdata"/><Relationship Id="rId25" Type="http://schemas.openxmlformats.org/officeDocument/2006/relationships/slide" Target="slides/slide19.xml"/><Relationship Id="rId7" Type="http://schemas.openxmlformats.org/officeDocument/2006/relationships/slide" Target="slides/slide1.xml"/><Relationship Id="rId33" Type="http://schemas.openxmlformats.org/officeDocument/2006/relationships/font" Target="fonts/OpenSans-bold.fntdata"/><Relationship Id="rId12" Type="http://schemas.openxmlformats.org/officeDocument/2006/relationships/slide" Target="slides/slide6.xml"/><Relationship Id="rId17" Type="http://schemas.openxmlformats.org/officeDocument/2006/relationships/slide" Target="slides/slide11.xml"/><Relationship Id="rId38" Type="http://schemas.openxmlformats.org/officeDocument/2006/relationships/customXml" Target="../customXml/item3.xml"/><Relationship Id="rId20" Type="http://schemas.openxmlformats.org/officeDocument/2006/relationships/slide" Target="slides/slide14.xml"/><Relationship Id="rId2" Type="http://schemas.openxmlformats.org/officeDocument/2006/relationships/viewProps" Target="viewProps.xml"/><Relationship Id="rId29" Type="http://schemas.openxmlformats.org/officeDocument/2006/relationships/font" Target="fonts/PTSerif-bold.fntdata"/><Relationship Id="rId16" Type="http://schemas.openxmlformats.org/officeDocument/2006/relationships/slide" Target="slides/slide10.xml"/><Relationship Id="rId24" Type="http://schemas.openxmlformats.org/officeDocument/2006/relationships/slide" Target="slides/slide18.xml"/><Relationship Id="rId1" Type="http://schemas.openxmlformats.org/officeDocument/2006/relationships/theme" Target="theme/theme2.xml"/><Relationship Id="rId6" Type="http://schemas.openxmlformats.org/officeDocument/2006/relationships/notesMaster" Target="notesMasters/notesMaster1.xml"/><Relationship Id="rId11" Type="http://schemas.openxmlformats.org/officeDocument/2006/relationships/slide" Target="slides/slide5.xml"/><Relationship Id="rId32" Type="http://schemas.openxmlformats.org/officeDocument/2006/relationships/font" Target="fonts/OpenSans-regular.fntdata"/><Relationship Id="rId37" Type="http://schemas.openxmlformats.org/officeDocument/2006/relationships/customXml" Target="../customXml/item2.xml"/><Relationship Id="rId23" Type="http://schemas.openxmlformats.org/officeDocument/2006/relationships/slide" Target="slides/slide17.xml"/><Relationship Id="rId28" Type="http://schemas.openxmlformats.org/officeDocument/2006/relationships/font" Target="fonts/PTSerif-regular.fntdata"/><Relationship Id="rId5" Type="http://schemas.openxmlformats.org/officeDocument/2006/relationships/slideMaster" Target="slideMasters/slideMaster1.xml"/><Relationship Id="rId15" Type="http://schemas.openxmlformats.org/officeDocument/2006/relationships/slide" Target="slides/slide9.xml"/><Relationship Id="rId36" Type="http://schemas.openxmlformats.org/officeDocument/2006/relationships/customXml" Target="../customXml/item1.xml"/><Relationship Id="rId31" Type="http://schemas.openxmlformats.org/officeDocument/2006/relationships/font" Target="fonts/PTSerif-boldItalic.fntdata"/><Relationship Id="rId10" Type="http://schemas.openxmlformats.org/officeDocument/2006/relationships/slide" Target="slides/slide4.xml"/><Relationship Id="rId19" Type="http://schemas.openxmlformats.org/officeDocument/2006/relationships/slide" Target="slides/slide13.xml"/><Relationship Id="rId22" Type="http://schemas.openxmlformats.org/officeDocument/2006/relationships/slide" Target="slides/slide16.xml"/><Relationship Id="rId4" Type="http://schemas.openxmlformats.org/officeDocument/2006/relationships/commentAuthors" Target="commentAuthors.xml"/><Relationship Id="rId9" Type="http://schemas.openxmlformats.org/officeDocument/2006/relationships/slide" Target="slides/slide3.xml"/><Relationship Id="rId27" Type="http://schemas.openxmlformats.org/officeDocument/2006/relationships/slide" Target="slides/slide21.xml"/><Relationship Id="rId30" Type="http://schemas.openxmlformats.org/officeDocument/2006/relationships/font" Target="fonts/PTSerif-italic.fntdata"/><Relationship Id="rId35" Type="http://schemas.openxmlformats.org/officeDocument/2006/relationships/font" Target="fonts/OpenSans-boldItalic.fntdata"/><Relationship Id="rId14" Type="http://schemas.openxmlformats.org/officeDocument/2006/relationships/slide" Target="slides/slide8.xml"/><Relationship Id="rId8" Type="http://schemas.openxmlformats.org/officeDocument/2006/relationships/slide" Target="slides/slide2.xml"/><Relationship Id="rId3"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3-03-29T19:28:10.502">
    <p:pos x="6000" y="0"/>
    <p:text>o	Ook hier vind ik de lay-out van de slide niet zo duidelijk (verschillende vragen zijn niet duidelijk onderscheiden), maar dat ligt mss aan mijn pc? Misschien de onderliggende vragen iets kleiner maken?</p:text>
  </p:cm>
  <p:cm authorId="1" idx="1" dt="2023-03-29T19:28:10.502">
    <p:pos x="6000" y="0"/>
    <p:text>@jb@eenwereldmetlef.be layout aanpassen, of bullet points?</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2" dt="2023-03-29T19:28:50.954">
    <p:pos x="6000" y="0"/>
    <p:text>Hier staat wel heel veel op een slide. Misschien beter om hier gewoon een blad van maken (pdf) dat je kan uitdelen? Geeft je ook wat meer mogelijkheden om het helder en duidelijk op een blad te schikken.</p:text>
  </p:cm>
  <p:cm authorId="1" idx="2" dt="2023-03-29T19:28:50.954">
    <p:pos x="6000" y="0"/>
    <p:text>@jb@eenwereldmetlef.be meerdere slides een oplossing? of verplaatsen naar print (en er anders naar verwijzen in de leslijn dan)</p:text>
  </p:cm>
  <p:cm authorId="0" idx="3" dt="2023-03-29T19:28:23.669">
    <p:pos x="6000" y="100"/>
    <p:text>o	Slide 6: Tweede bulletpoint heeft geen hoofdletter en 6e bulletpoint staat nog fout (hoort bij vorige zien)</p:text>
  </p:cm>
  <p:cm authorId="1" idx="3" dt="2023-03-29T19:28:23.669">
    <p:pos x="6000" y="100"/>
    <p:text>@jb@eenwereldmetlef.be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20cbe01ef4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220cbe01ef4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20cbe01ef4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220cbe01ef4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20cbe01ef4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220cbe01ef4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20d779bf7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20d779bf7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20d9568734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220d9568734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20cbe01ef4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220cbe01ef4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220cbe01ef4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220cbe01ef4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20cbe01ef4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20cbe01ef4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20cbe01ef4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20cbe01ef4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20cbe01ef4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20cbe01ef4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174d8e52e7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174d8e52e7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20cbe01ef4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220cbe01ef4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1a6956c9a0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21a6956c9a0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1a6956c9a0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1a6956c9a0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20cbe01ef4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220cbe01ef4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20cbe01ef4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20cbe01ef4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e0c32a860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e0c32a860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20cbe01ef4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20cbe01ef4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20cbe01ef4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20cbe01ef4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20cbe01ef4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20cbe01ef4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aining" type="title">
  <p:cSld name="TITLE">
    <p:bg>
      <p:bgPr>
        <a:blipFill>
          <a:blip r:embed="rId2">
            <a:alphaModFix/>
          </a:blip>
          <a:stretch>
            <a:fillRect/>
          </a:stretch>
        </a:blipFill>
      </p:bgPr>
    </p:bg>
    <p:spTree>
      <p:nvGrpSpPr>
        <p:cNvPr id="9" name="Shape 9"/>
        <p:cNvGrpSpPr/>
        <p:nvPr/>
      </p:nvGrpSpPr>
      <p:grpSpPr>
        <a:xfrm>
          <a:off x="0" y="0"/>
          <a:ext cx="0" cy="0"/>
          <a:chOff x="0" y="0"/>
          <a:chExt cx="0" cy="0"/>
        </a:xfrm>
      </p:grpSpPr>
      <p:sp>
        <p:nvSpPr>
          <p:cNvPr id="10" name="Google Shape;10;p2"/>
          <p:cNvSpPr txBox="1"/>
          <p:nvPr>
            <p:ph type="ctrTitle"/>
          </p:nvPr>
        </p:nvSpPr>
        <p:spPr>
          <a:xfrm>
            <a:off x="311700" y="1105325"/>
            <a:ext cx="8520600" cy="2932800"/>
          </a:xfrm>
          <a:prstGeom prst="rect">
            <a:avLst/>
          </a:prstGeom>
        </p:spPr>
        <p:txBody>
          <a:bodyPr anchorCtr="0" anchor="ctr" bIns="91425" lIns="91425" spcFirstLastPara="1" rIns="91425" wrap="square" tIns="91425">
            <a:normAutofit/>
          </a:bodyPr>
          <a:lstStyle>
            <a:lvl1pPr lvl="0" algn="ctr">
              <a:spcBef>
                <a:spcPts val="0"/>
              </a:spcBef>
              <a:spcAft>
                <a:spcPts val="0"/>
              </a:spcAft>
              <a:buClr>
                <a:srgbClr val="FFFFFF"/>
              </a:buClr>
              <a:buSzPts val="5000"/>
              <a:buFont typeface="Open Sans"/>
              <a:buNone/>
              <a:defRPr b="1" sz="5000">
                <a:solidFill>
                  <a:srgbClr val="FFFFFF"/>
                </a:solidFill>
                <a:latin typeface="Open Sans"/>
                <a:ea typeface="Open Sans"/>
                <a:cs typeface="Open Sans"/>
                <a:sym typeface="Open San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rgbClr val="137E98"/>
        </a:solidFill>
      </p:bgPr>
    </p:bg>
    <p:spTree>
      <p:nvGrpSpPr>
        <p:cNvPr id="36" name="Shape 36"/>
        <p:cNvGrpSpPr/>
        <p:nvPr/>
      </p:nvGrpSpPr>
      <p:grpSpPr>
        <a:xfrm>
          <a:off x="0" y="0"/>
          <a:ext cx="0" cy="0"/>
          <a:chOff x="0" y="0"/>
          <a:chExt cx="0" cy="0"/>
        </a:xfrm>
      </p:grpSpPr>
      <p:sp>
        <p:nvSpPr>
          <p:cNvPr id="37" name="Google Shape;37;p11"/>
          <p:cNvSpPr/>
          <p:nvPr/>
        </p:nvSpPr>
        <p:spPr>
          <a:xfrm>
            <a:off x="4572000" y="-125"/>
            <a:ext cx="4572000" cy="5143500"/>
          </a:xfrm>
          <a:prstGeom prst="rect">
            <a:avLst/>
          </a:prstGeom>
          <a:solidFill>
            <a:srgbClr val="86B6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11"/>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4200"/>
              <a:buFont typeface="Open Sans"/>
              <a:buNone/>
              <a:defRPr b="1" sz="4200">
                <a:solidFill>
                  <a:schemeClr val="lt1"/>
                </a:solidFill>
                <a:latin typeface="Open Sans"/>
                <a:ea typeface="Open Sans"/>
                <a:cs typeface="Open Sans"/>
                <a:sym typeface="Open Sans"/>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11"/>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100"/>
              <a:buFont typeface="PT Serif"/>
              <a:buNone/>
              <a:defRPr sz="2100">
                <a:solidFill>
                  <a:schemeClr val="lt1"/>
                </a:solidFill>
                <a:latin typeface="PT Serif"/>
                <a:ea typeface="PT Serif"/>
                <a:cs typeface="PT Serif"/>
                <a:sym typeface="PT Serif"/>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11"/>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indent="-317500" lvl="1" marL="9144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indent="-317500" lvl="2" marL="13716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indent="-317500" lvl="3" marL="18288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indent="-317500" lvl="4" marL="22860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indent="-317500" lvl="5" marL="27432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indent="-317500" lvl="6" marL="32004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indent="-317500" lvl="7" marL="36576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indent="-317500" lvl="8" marL="41148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p:txBody>
      </p:sp>
      <p:sp>
        <p:nvSpPr>
          <p:cNvPr id="41" name="Google Shape;41;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fbeelding met bijschrift">
  <p:cSld name="CAPTION_ONLY">
    <p:bg>
      <p:bgPr>
        <a:solidFill>
          <a:srgbClr val="86B6C1"/>
        </a:solidFill>
      </p:bgPr>
    </p:bg>
    <p:spTree>
      <p:nvGrpSpPr>
        <p:cNvPr id="42" name="Shape 42"/>
        <p:cNvGrpSpPr/>
        <p:nvPr/>
      </p:nvGrpSpPr>
      <p:grpSpPr>
        <a:xfrm>
          <a:off x="0" y="0"/>
          <a:ext cx="0" cy="0"/>
          <a:chOff x="0" y="0"/>
          <a:chExt cx="0" cy="0"/>
        </a:xfrm>
      </p:grpSpPr>
      <p:sp>
        <p:nvSpPr>
          <p:cNvPr id="43" name="Google Shape;43;p12"/>
          <p:cNvSpPr/>
          <p:nvPr>
            <p:ph idx="2" type="pic"/>
          </p:nvPr>
        </p:nvSpPr>
        <p:spPr>
          <a:xfrm>
            <a:off x="10050" y="-10050"/>
            <a:ext cx="9144000" cy="5143500"/>
          </a:xfrm>
          <a:prstGeom prst="rect">
            <a:avLst/>
          </a:prstGeom>
          <a:noFill/>
          <a:ln>
            <a:noFill/>
          </a:ln>
        </p:spPr>
      </p:sp>
      <p:sp>
        <p:nvSpPr>
          <p:cNvPr id="44" name="Google Shape;44;p12"/>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200"/>
              <a:buFont typeface="PT Serif"/>
              <a:buNone/>
              <a:defRPr b="1" i="1" sz="1200">
                <a:solidFill>
                  <a:schemeClr val="lt1"/>
                </a:solidFill>
                <a:latin typeface="PT Serif"/>
                <a:ea typeface="PT Serif"/>
                <a:cs typeface="PT Serif"/>
                <a:sym typeface="PT Serif"/>
              </a:defRPr>
            </a:lvl1pPr>
          </a:lstStyle>
          <a:p/>
        </p:txBody>
      </p:sp>
      <p:sp>
        <p:nvSpPr>
          <p:cNvPr id="45" name="Google Shape;45;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fbeelding verticaal met bijschrift">
  <p:cSld name="CAPTION_ONLY_1">
    <p:bg>
      <p:bgPr>
        <a:solidFill>
          <a:srgbClr val="86B6C1"/>
        </a:solidFill>
      </p:bgPr>
    </p:bg>
    <p:spTree>
      <p:nvGrpSpPr>
        <p:cNvPr id="46" name="Shape 46"/>
        <p:cNvGrpSpPr/>
        <p:nvPr/>
      </p:nvGrpSpPr>
      <p:grpSpPr>
        <a:xfrm>
          <a:off x="0" y="0"/>
          <a:ext cx="0" cy="0"/>
          <a:chOff x="0" y="0"/>
          <a:chExt cx="0" cy="0"/>
        </a:xfrm>
      </p:grpSpPr>
      <p:sp>
        <p:nvSpPr>
          <p:cNvPr id="47" name="Google Shape;47;p13"/>
          <p:cNvSpPr/>
          <p:nvPr>
            <p:ph idx="2" type="pic"/>
          </p:nvPr>
        </p:nvSpPr>
        <p:spPr>
          <a:xfrm>
            <a:off x="4587125" y="-10050"/>
            <a:ext cx="4566900" cy="5143500"/>
          </a:xfrm>
          <a:prstGeom prst="rect">
            <a:avLst/>
          </a:prstGeom>
          <a:noFill/>
          <a:ln>
            <a:noFill/>
          </a:ln>
        </p:spPr>
      </p:sp>
      <p:sp>
        <p:nvSpPr>
          <p:cNvPr id="48" name="Google Shape;48;p13"/>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Clr>
                <a:schemeClr val="lt1"/>
              </a:buClr>
              <a:buSzPts val="1200"/>
              <a:buFont typeface="PT Serif"/>
              <a:buNone/>
              <a:defRPr b="1" i="1" sz="1200">
                <a:solidFill>
                  <a:schemeClr val="lt1"/>
                </a:solidFill>
                <a:latin typeface="PT Serif"/>
                <a:ea typeface="PT Serif"/>
                <a:cs typeface="PT Serif"/>
                <a:sym typeface="PT Serif"/>
              </a:defRPr>
            </a:lvl1pPr>
          </a:lstStyle>
          <a:p/>
        </p:txBody>
      </p:sp>
      <p:sp>
        <p:nvSpPr>
          <p:cNvPr id="49" name="Google Shape;49;p1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ijfer">
  <p:cSld name="BIG_NUMBER">
    <p:bg>
      <p:bgPr>
        <a:solidFill>
          <a:srgbClr val="86B6C1"/>
        </a:solidFill>
      </p:bgPr>
    </p:bg>
    <p:spTree>
      <p:nvGrpSpPr>
        <p:cNvPr id="50" name="Shape 50"/>
        <p:cNvGrpSpPr/>
        <p:nvPr/>
      </p:nvGrpSpPr>
      <p:grpSpPr>
        <a:xfrm>
          <a:off x="0" y="0"/>
          <a:ext cx="0" cy="0"/>
          <a:chOff x="0" y="0"/>
          <a:chExt cx="0" cy="0"/>
        </a:xfrm>
      </p:grpSpPr>
      <p:sp>
        <p:nvSpPr>
          <p:cNvPr id="51" name="Google Shape;51;p14"/>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Font typeface="Open Sans"/>
              <a:buNone/>
              <a:defRPr b="1" sz="12000">
                <a:solidFill>
                  <a:schemeClr val="lt1"/>
                </a:solidFill>
                <a:latin typeface="Open Sans"/>
                <a:ea typeface="Open Sans"/>
                <a:cs typeface="Open Sans"/>
                <a:sym typeface="Open Sans"/>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2" name="Google Shape;52;p14"/>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indent="-317500" lvl="1" marL="9144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indent="-317500" lvl="2" marL="13716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indent="-317500" lvl="3" marL="18288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indent="-317500" lvl="4" marL="22860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indent="-317500" lvl="5" marL="27432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indent="-317500" lvl="6" marL="32004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indent="-317500" lvl="7" marL="36576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indent="-317500" lvl="8" marL="41148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p:txBody>
      </p:sp>
      <p:sp>
        <p:nvSpPr>
          <p:cNvPr id="53" name="Google Shape;53;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fbeelding" type="blank">
  <p:cSld name="BLANK">
    <p:bg>
      <p:bgPr>
        <a:solidFill>
          <a:srgbClr val="86B6C1"/>
        </a:solidFill>
      </p:bgPr>
    </p:bg>
    <p:spTree>
      <p:nvGrpSpPr>
        <p:cNvPr id="54" name="Shape 54"/>
        <p:cNvGrpSpPr/>
        <p:nvPr/>
      </p:nvGrpSpPr>
      <p:grpSpPr>
        <a:xfrm>
          <a:off x="0" y="0"/>
          <a:ext cx="0" cy="0"/>
          <a:chOff x="0" y="0"/>
          <a:chExt cx="0" cy="0"/>
        </a:xfrm>
      </p:grpSpPr>
      <p:sp>
        <p:nvSpPr>
          <p:cNvPr id="55" name="Google Shape;55;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
        <p:nvSpPr>
          <p:cNvPr id="56" name="Google Shape;56;p15"/>
          <p:cNvSpPr/>
          <p:nvPr>
            <p:ph idx="2" type="pic"/>
          </p:nvPr>
        </p:nvSpPr>
        <p:spPr>
          <a:xfrm>
            <a:off x="0" y="0"/>
            <a:ext cx="9144000" cy="5143500"/>
          </a:xfrm>
          <a:prstGeom prst="rect">
            <a:avLst/>
          </a:prstGeom>
          <a:no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fbeelding verticaal">
  <p:cSld name="BLANK_2">
    <p:bg>
      <p:bgPr>
        <a:solidFill>
          <a:srgbClr val="86B6C1"/>
        </a:solidFill>
      </p:bgPr>
    </p:bg>
    <p:spTree>
      <p:nvGrpSpPr>
        <p:cNvPr id="57" name="Shape 57"/>
        <p:cNvGrpSpPr/>
        <p:nvPr/>
      </p:nvGrpSpPr>
      <p:grpSpPr>
        <a:xfrm>
          <a:off x="0" y="0"/>
          <a:ext cx="0" cy="0"/>
          <a:chOff x="0" y="0"/>
          <a:chExt cx="0" cy="0"/>
        </a:xfrm>
      </p:grpSpPr>
      <p:sp>
        <p:nvSpPr>
          <p:cNvPr id="58" name="Google Shape;58;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
              <a:t>‹#›</a:t>
            </a:fld>
            <a:endParaRPr/>
          </a:p>
        </p:txBody>
      </p:sp>
      <p:sp>
        <p:nvSpPr>
          <p:cNvPr id="59" name="Google Shape;59;p16"/>
          <p:cNvSpPr/>
          <p:nvPr>
            <p:ph idx="2" type="pic"/>
          </p:nvPr>
        </p:nvSpPr>
        <p:spPr>
          <a:xfrm>
            <a:off x="4572000" y="0"/>
            <a:ext cx="4572000" cy="5143500"/>
          </a:xfrm>
          <a:prstGeom prst="rect">
            <a:avLst/>
          </a:prstGeom>
          <a:no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g">
  <p:cSld name="BLANK_1">
    <p:bg>
      <p:bgPr>
        <a:blipFill>
          <a:blip r:embed="rId2">
            <a:alphaModFix/>
          </a:blip>
          <a:stretch>
            <a:fillRect/>
          </a:stretch>
        </a:blipFill>
      </p:bgPr>
    </p:bg>
    <p:spTree>
      <p:nvGrpSpPr>
        <p:cNvPr id="60" name="Shape 60"/>
        <p:cNvGrpSpPr/>
        <p:nvPr/>
      </p:nvGrpSpPr>
      <p:grpSpPr>
        <a:xfrm>
          <a:off x="0" y="0"/>
          <a:ext cx="0" cy="0"/>
          <a:chOff x="0" y="0"/>
          <a:chExt cx="0" cy="0"/>
        </a:xfrm>
      </p:grpSpPr>
      <p:sp>
        <p:nvSpPr>
          <p:cNvPr id="61" name="Google Shape;61;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oofdstuk" type="secHead">
  <p:cSld name="SECTION_HEADER">
    <p:bg>
      <p:bgPr>
        <a:solidFill>
          <a:srgbClr val="137E98"/>
        </a:solidFill>
      </p:bgPr>
    </p:bg>
    <p:spTree>
      <p:nvGrpSpPr>
        <p:cNvPr id="12" name="Shape 12"/>
        <p:cNvGrpSpPr/>
        <p:nvPr/>
      </p:nvGrpSpPr>
      <p:grpSpPr>
        <a:xfrm>
          <a:off x="0" y="0"/>
          <a:ext cx="0" cy="0"/>
          <a:chOff x="0" y="0"/>
          <a:chExt cx="0" cy="0"/>
        </a:xfrm>
      </p:grpSpPr>
      <p:sp>
        <p:nvSpPr>
          <p:cNvPr id="13" name="Google Shape;13;p3"/>
          <p:cNvSpPr txBox="1"/>
          <p:nvPr>
            <p:ph type="title"/>
          </p:nvPr>
        </p:nvSpPr>
        <p:spPr>
          <a:xfrm>
            <a:off x="934500" y="874200"/>
            <a:ext cx="7275000" cy="2031300"/>
          </a:xfrm>
          <a:prstGeom prst="rect">
            <a:avLst/>
          </a:prstGeom>
        </p:spPr>
        <p:txBody>
          <a:bodyPr anchorCtr="0" anchor="ctr" bIns="91425" lIns="91425" spcFirstLastPara="1" rIns="91425" wrap="square" tIns="91425">
            <a:normAutofit/>
          </a:bodyPr>
          <a:lstStyle>
            <a:lvl1pPr lvl="0" algn="ctr">
              <a:lnSpc>
                <a:spcPct val="115000"/>
              </a:lnSpc>
              <a:spcBef>
                <a:spcPts val="0"/>
              </a:spcBef>
              <a:spcAft>
                <a:spcPts val="0"/>
              </a:spcAft>
              <a:buClr>
                <a:schemeClr val="lt1"/>
              </a:buClr>
              <a:buSzPts val="3600"/>
              <a:buFont typeface="Open Sans"/>
              <a:buNone/>
              <a:defRPr b="1" sz="3600">
                <a:solidFill>
                  <a:schemeClr val="lt1"/>
                </a:solidFill>
                <a:latin typeface="Open Sans"/>
                <a:ea typeface="Open Sans"/>
                <a:cs typeface="Open Sans"/>
                <a:sym typeface="Open Sans"/>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4" name="Google Shape;14;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espreek (en presenteer)">
  <p:cSld name="SECTION_HEADER_1">
    <p:bg>
      <p:bgPr>
        <a:blipFill>
          <a:blip r:embed="rId2">
            <a:alphaModFix/>
          </a:blip>
          <a:stretch>
            <a:fillRect/>
          </a:stretch>
        </a:blipFill>
      </p:bgPr>
    </p:bg>
    <p:spTree>
      <p:nvGrpSpPr>
        <p:cNvPr id="15" name="Shape 15"/>
        <p:cNvGrpSpPr/>
        <p:nvPr/>
      </p:nvGrpSpPr>
      <p:grpSpPr>
        <a:xfrm>
          <a:off x="0" y="0"/>
          <a:ext cx="0" cy="0"/>
          <a:chOff x="0" y="0"/>
          <a:chExt cx="0" cy="0"/>
        </a:xfrm>
      </p:grpSpPr>
      <p:sp>
        <p:nvSpPr>
          <p:cNvPr id="16" name="Google Shape;16;p4"/>
          <p:cNvSpPr txBox="1"/>
          <p:nvPr>
            <p:ph type="title"/>
          </p:nvPr>
        </p:nvSpPr>
        <p:spPr>
          <a:xfrm>
            <a:off x="934500" y="391875"/>
            <a:ext cx="7275000" cy="2019900"/>
          </a:xfrm>
          <a:prstGeom prst="rect">
            <a:avLst/>
          </a:prstGeom>
        </p:spPr>
        <p:txBody>
          <a:bodyPr anchorCtr="0" anchor="ctr" bIns="91425" lIns="91425" spcFirstLastPara="1" rIns="91425" wrap="square" tIns="91425">
            <a:normAutofit/>
          </a:bodyPr>
          <a:lstStyle>
            <a:lvl1pPr lvl="0" rtl="0" algn="ctr">
              <a:lnSpc>
                <a:spcPct val="115000"/>
              </a:lnSpc>
              <a:spcBef>
                <a:spcPts val="0"/>
              </a:spcBef>
              <a:spcAft>
                <a:spcPts val="0"/>
              </a:spcAft>
              <a:buClr>
                <a:schemeClr val="lt1"/>
              </a:buClr>
              <a:buSzPts val="3600"/>
              <a:buFont typeface="Open Sans"/>
              <a:buNone/>
              <a:defRPr b="1" sz="3600">
                <a:solidFill>
                  <a:schemeClr val="lt1"/>
                </a:solidFill>
                <a:latin typeface="Open Sans"/>
                <a:ea typeface="Open Sans"/>
                <a:cs typeface="Open Sans"/>
                <a:sym typeface="Open Sans"/>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7" name="Google Shape;1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e-opdracht">
  <p:cSld name="SECTION_HEADER_1_1">
    <p:bg>
      <p:bgPr>
        <a:blipFill>
          <a:blip r:embed="rId2">
            <a:alphaModFix/>
          </a:blip>
          <a:stretch>
            <a:fillRect/>
          </a:stretch>
        </a:blipFill>
      </p:bgPr>
    </p:bg>
    <p:spTree>
      <p:nvGrpSpPr>
        <p:cNvPr id="18" name="Shape 18"/>
        <p:cNvGrpSpPr/>
        <p:nvPr/>
      </p:nvGrpSpPr>
      <p:grpSpPr>
        <a:xfrm>
          <a:off x="0" y="0"/>
          <a:ext cx="0" cy="0"/>
          <a:chOff x="0" y="0"/>
          <a:chExt cx="0" cy="0"/>
        </a:xfrm>
      </p:grpSpPr>
      <p:sp>
        <p:nvSpPr>
          <p:cNvPr id="19" name="Google Shape;19;p5"/>
          <p:cNvSpPr txBox="1"/>
          <p:nvPr>
            <p:ph type="title"/>
          </p:nvPr>
        </p:nvSpPr>
        <p:spPr>
          <a:xfrm>
            <a:off x="934500" y="391875"/>
            <a:ext cx="7275000" cy="2019900"/>
          </a:xfrm>
          <a:prstGeom prst="rect">
            <a:avLst/>
          </a:prstGeom>
        </p:spPr>
        <p:txBody>
          <a:bodyPr anchorCtr="0" anchor="ctr" bIns="91425" lIns="91425" spcFirstLastPara="1" rIns="91425" wrap="square" tIns="91425">
            <a:normAutofit/>
          </a:bodyPr>
          <a:lstStyle>
            <a:lvl1pPr lvl="0" rtl="0" algn="ctr">
              <a:lnSpc>
                <a:spcPct val="115000"/>
              </a:lnSpc>
              <a:spcBef>
                <a:spcPts val="0"/>
              </a:spcBef>
              <a:spcAft>
                <a:spcPts val="0"/>
              </a:spcAft>
              <a:buClr>
                <a:schemeClr val="lt1"/>
              </a:buClr>
              <a:buSzPts val="3600"/>
              <a:buFont typeface="Open Sans"/>
              <a:buNone/>
              <a:defRPr b="1" sz="3600">
                <a:solidFill>
                  <a:schemeClr val="lt1"/>
                </a:solidFill>
                <a:latin typeface="Open Sans"/>
                <a:ea typeface="Open Sans"/>
                <a:cs typeface="Open Sans"/>
                <a:sym typeface="Open Sans"/>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20" name="Google Shape;2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esentatie / Leg uit">
  <p:cSld name="SECTION_HEADER_1_1_1">
    <p:bg>
      <p:bgPr>
        <a:blipFill>
          <a:blip r:embed="rId2">
            <a:alphaModFix/>
          </a:blip>
          <a:stretch>
            <a:fillRect/>
          </a:stretch>
        </a:blipFill>
      </p:bgPr>
    </p:bg>
    <p:spTree>
      <p:nvGrpSpPr>
        <p:cNvPr id="21" name="Shape 21"/>
        <p:cNvGrpSpPr/>
        <p:nvPr/>
      </p:nvGrpSpPr>
      <p:grpSpPr>
        <a:xfrm>
          <a:off x="0" y="0"/>
          <a:ext cx="0" cy="0"/>
          <a:chOff x="0" y="0"/>
          <a:chExt cx="0" cy="0"/>
        </a:xfrm>
      </p:grpSpPr>
      <p:sp>
        <p:nvSpPr>
          <p:cNvPr id="22" name="Google Shape;22;p6"/>
          <p:cNvSpPr txBox="1"/>
          <p:nvPr>
            <p:ph type="title"/>
          </p:nvPr>
        </p:nvSpPr>
        <p:spPr>
          <a:xfrm>
            <a:off x="934500" y="391875"/>
            <a:ext cx="7275000" cy="2019900"/>
          </a:xfrm>
          <a:prstGeom prst="rect">
            <a:avLst/>
          </a:prstGeom>
        </p:spPr>
        <p:txBody>
          <a:bodyPr anchorCtr="0" anchor="ctr" bIns="91425" lIns="91425" spcFirstLastPara="1" rIns="91425" wrap="square" tIns="91425">
            <a:normAutofit/>
          </a:bodyPr>
          <a:lstStyle>
            <a:lvl1pPr lvl="0" rtl="0" algn="ctr">
              <a:lnSpc>
                <a:spcPct val="115000"/>
              </a:lnSpc>
              <a:spcBef>
                <a:spcPts val="0"/>
              </a:spcBef>
              <a:spcAft>
                <a:spcPts val="0"/>
              </a:spcAft>
              <a:buClr>
                <a:schemeClr val="lt1"/>
              </a:buClr>
              <a:buSzPts val="3600"/>
              <a:buFont typeface="Open Sans"/>
              <a:buNone/>
              <a:defRPr b="1" sz="3600">
                <a:solidFill>
                  <a:schemeClr val="lt1"/>
                </a:solidFill>
                <a:latin typeface="Open Sans"/>
                <a:ea typeface="Open Sans"/>
                <a:cs typeface="Open Sans"/>
                <a:sym typeface="Open Sans"/>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23" name="Google Shape;2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ollenspel">
  <p:cSld name="SECTION_HEADER_1_1_1_1">
    <p:bg>
      <p:bgPr>
        <a:blipFill>
          <a:blip r:embed="rId2">
            <a:alphaModFix/>
          </a:blip>
          <a:stretch>
            <a:fillRect/>
          </a:stretch>
        </a:blipFill>
      </p:bgPr>
    </p:bg>
    <p:spTree>
      <p:nvGrpSpPr>
        <p:cNvPr id="24" name="Shape 24"/>
        <p:cNvGrpSpPr/>
        <p:nvPr/>
      </p:nvGrpSpPr>
      <p:grpSpPr>
        <a:xfrm>
          <a:off x="0" y="0"/>
          <a:ext cx="0" cy="0"/>
          <a:chOff x="0" y="0"/>
          <a:chExt cx="0" cy="0"/>
        </a:xfrm>
      </p:grpSpPr>
      <p:sp>
        <p:nvSpPr>
          <p:cNvPr id="25" name="Google Shape;25;p7"/>
          <p:cNvSpPr txBox="1"/>
          <p:nvPr>
            <p:ph type="title"/>
          </p:nvPr>
        </p:nvSpPr>
        <p:spPr>
          <a:xfrm>
            <a:off x="934500" y="391875"/>
            <a:ext cx="7275000" cy="2019900"/>
          </a:xfrm>
          <a:prstGeom prst="rect">
            <a:avLst/>
          </a:prstGeom>
        </p:spPr>
        <p:txBody>
          <a:bodyPr anchorCtr="0" anchor="ctr" bIns="91425" lIns="91425" spcFirstLastPara="1" rIns="91425" wrap="square" tIns="91425">
            <a:normAutofit/>
          </a:bodyPr>
          <a:lstStyle>
            <a:lvl1pPr lvl="0" rtl="0" algn="ctr">
              <a:lnSpc>
                <a:spcPct val="115000"/>
              </a:lnSpc>
              <a:spcBef>
                <a:spcPts val="0"/>
              </a:spcBef>
              <a:spcAft>
                <a:spcPts val="0"/>
              </a:spcAft>
              <a:buClr>
                <a:schemeClr val="lt1"/>
              </a:buClr>
              <a:buSzPts val="3600"/>
              <a:buFont typeface="Open Sans"/>
              <a:buNone/>
              <a:defRPr b="1" sz="3600">
                <a:solidFill>
                  <a:schemeClr val="lt1"/>
                </a:solidFill>
                <a:latin typeface="Open Sans"/>
                <a:ea typeface="Open Sans"/>
                <a:cs typeface="Open Sans"/>
                <a:sym typeface="Open Sans"/>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26" name="Google Shape;26;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ellingen">
  <p:cSld name="SECTION_HEADER_1_1_1_1_1">
    <p:bg>
      <p:bgPr>
        <a:blipFill>
          <a:blip r:embed="rId2">
            <a:alphaModFix/>
          </a:blip>
          <a:stretch>
            <a:fillRect/>
          </a:stretch>
        </a:blipFill>
      </p:bgPr>
    </p:bg>
    <p:spTree>
      <p:nvGrpSpPr>
        <p:cNvPr id="27" name="Shape 27"/>
        <p:cNvGrpSpPr/>
        <p:nvPr/>
      </p:nvGrpSpPr>
      <p:grpSpPr>
        <a:xfrm>
          <a:off x="0" y="0"/>
          <a:ext cx="0" cy="0"/>
          <a:chOff x="0" y="0"/>
          <a:chExt cx="0" cy="0"/>
        </a:xfrm>
      </p:grpSpPr>
      <p:sp>
        <p:nvSpPr>
          <p:cNvPr id="28" name="Google Shape;28;p8"/>
          <p:cNvSpPr txBox="1"/>
          <p:nvPr>
            <p:ph type="title"/>
          </p:nvPr>
        </p:nvSpPr>
        <p:spPr>
          <a:xfrm>
            <a:off x="934500" y="391875"/>
            <a:ext cx="7275000" cy="2019900"/>
          </a:xfrm>
          <a:prstGeom prst="rect">
            <a:avLst/>
          </a:prstGeom>
        </p:spPr>
        <p:txBody>
          <a:bodyPr anchorCtr="0" anchor="ctr" bIns="91425" lIns="91425" spcFirstLastPara="1" rIns="91425" wrap="square" tIns="91425">
            <a:normAutofit/>
          </a:bodyPr>
          <a:lstStyle>
            <a:lvl1pPr lvl="0" rtl="0" algn="ctr">
              <a:lnSpc>
                <a:spcPct val="115000"/>
              </a:lnSpc>
              <a:spcBef>
                <a:spcPts val="0"/>
              </a:spcBef>
              <a:spcAft>
                <a:spcPts val="0"/>
              </a:spcAft>
              <a:buClr>
                <a:schemeClr val="lt1"/>
              </a:buClr>
              <a:buSzPts val="3600"/>
              <a:buFont typeface="Open Sans"/>
              <a:buNone/>
              <a:defRPr b="1" sz="3600">
                <a:solidFill>
                  <a:schemeClr val="lt1"/>
                </a:solidFill>
                <a:latin typeface="Open Sans"/>
                <a:ea typeface="Open Sans"/>
                <a:cs typeface="Open Sans"/>
                <a:sym typeface="Open Sans"/>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29" name="Google Shape;29;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elling">
  <p:cSld name="MAIN_POINT">
    <p:bg>
      <p:bgPr>
        <a:blipFill>
          <a:blip r:embed="rId2">
            <a:alphaModFix/>
          </a:blip>
          <a:stretch>
            <a:fillRect/>
          </a:stretch>
        </a:blipFill>
      </p:bgPr>
    </p:bg>
    <p:spTree>
      <p:nvGrpSpPr>
        <p:cNvPr id="30" name="Shape 30"/>
        <p:cNvGrpSpPr/>
        <p:nvPr/>
      </p:nvGrpSpPr>
      <p:grpSpPr>
        <a:xfrm>
          <a:off x="0" y="0"/>
          <a:ext cx="0" cy="0"/>
          <a:chOff x="0" y="0"/>
          <a:chExt cx="0" cy="0"/>
        </a:xfrm>
      </p:grpSpPr>
      <p:sp>
        <p:nvSpPr>
          <p:cNvPr id="31" name="Google Shape;31;p9"/>
          <p:cNvSpPr txBox="1"/>
          <p:nvPr>
            <p:ph type="title"/>
          </p:nvPr>
        </p:nvSpPr>
        <p:spPr>
          <a:xfrm>
            <a:off x="1497200" y="753625"/>
            <a:ext cx="6975300" cy="29643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Font typeface="PT Serif"/>
              <a:buNone/>
              <a:defRPr i="1" sz="3600">
                <a:solidFill>
                  <a:schemeClr val="lt1"/>
                </a:solidFill>
                <a:latin typeface="PT Serif"/>
                <a:ea typeface="PT Serif"/>
                <a:cs typeface="PT Serif"/>
                <a:sym typeface="PT Serif"/>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2" name="Google Shape;3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espreek: detail">
  <p:cSld name="MAIN_POINT_1">
    <p:bg>
      <p:bgPr>
        <a:blipFill>
          <a:blip r:embed="rId2">
            <a:alphaModFix/>
          </a:blip>
          <a:stretch>
            <a:fillRect/>
          </a:stretch>
        </a:blipFill>
      </p:bgPr>
    </p:bg>
    <p:spTree>
      <p:nvGrpSpPr>
        <p:cNvPr id="33" name="Shape 33"/>
        <p:cNvGrpSpPr/>
        <p:nvPr/>
      </p:nvGrpSpPr>
      <p:grpSpPr>
        <a:xfrm>
          <a:off x="0" y="0"/>
          <a:ext cx="0" cy="0"/>
          <a:chOff x="0" y="0"/>
          <a:chExt cx="0" cy="0"/>
        </a:xfrm>
      </p:grpSpPr>
      <p:sp>
        <p:nvSpPr>
          <p:cNvPr id="34" name="Google Shape;34;p10"/>
          <p:cNvSpPr txBox="1"/>
          <p:nvPr>
            <p:ph type="title"/>
          </p:nvPr>
        </p:nvSpPr>
        <p:spPr>
          <a:xfrm>
            <a:off x="1497200" y="753625"/>
            <a:ext cx="6975300" cy="29643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600"/>
              <a:buFont typeface="PT Serif"/>
              <a:buNone/>
              <a:defRPr i="1" sz="3600">
                <a:solidFill>
                  <a:schemeClr val="lt1"/>
                </a:solidFill>
                <a:latin typeface="PT Serif"/>
                <a:ea typeface="PT Serif"/>
                <a:cs typeface="PT Serif"/>
                <a:sym typeface="PT Serif"/>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5" name="Google Shape;3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86B6C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Open Sans"/>
              <a:buNone/>
              <a:defRPr b="1" sz="2800">
                <a:solidFill>
                  <a:schemeClr val="lt1"/>
                </a:solidFill>
                <a:latin typeface="Open Sans"/>
                <a:ea typeface="Open Sans"/>
                <a:cs typeface="Open Sans"/>
                <a:sym typeface="Open Sans"/>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1"/>
              </a:buClr>
              <a:buSzPts val="1800"/>
              <a:buFont typeface="PT Serif"/>
              <a:buChar char="●"/>
              <a:defRPr sz="1800">
                <a:solidFill>
                  <a:schemeClr val="lt1"/>
                </a:solidFill>
                <a:latin typeface="PT Serif"/>
                <a:ea typeface="PT Serif"/>
                <a:cs typeface="PT Serif"/>
                <a:sym typeface="PT Serif"/>
              </a:defRPr>
            </a:lvl1pPr>
            <a:lvl2pPr indent="-317500" lvl="1" marL="9144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indent="-317500" lvl="2" marL="13716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indent="-317500" lvl="3" marL="18288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indent="-317500" lvl="4" marL="22860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indent="-317500" lvl="5" marL="27432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indent="-317500" lvl="6" marL="32004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indent="-317500" lvl="7" marL="36576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indent="-317500" lvl="8" marL="41148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3.xml"/><Relationship Id="rId3"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 Id="rId3" Type="http://schemas.openxmlformats.org/officeDocument/2006/relationships/comments" Target="../comments/commen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8"/>
          <p:cNvSpPr txBox="1"/>
          <p:nvPr>
            <p:ph type="ctrTitle"/>
          </p:nvPr>
        </p:nvSpPr>
        <p:spPr>
          <a:xfrm>
            <a:off x="311700" y="1105325"/>
            <a:ext cx="8520600" cy="2932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nl"/>
              <a:t>competenties en</a:t>
            </a:r>
            <a:endParaRPr/>
          </a:p>
          <a:p>
            <a:pPr indent="0" lvl="0" marL="0" rtl="0" algn="ctr">
              <a:spcBef>
                <a:spcPts val="0"/>
              </a:spcBef>
              <a:spcAft>
                <a:spcPts val="0"/>
              </a:spcAft>
              <a:buNone/>
            </a:pPr>
            <a:r>
              <a:rPr lang="nl"/>
              <a:t>talent ontwikkelen</a:t>
            </a:r>
            <a:endParaRPr/>
          </a:p>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14" name="Shape 114"/>
        <p:cNvGrpSpPr/>
        <p:nvPr/>
      </p:nvGrpSpPr>
      <p:grpSpPr>
        <a:xfrm>
          <a:off x="0" y="0"/>
          <a:ext cx="0" cy="0"/>
          <a:chOff x="0" y="0"/>
          <a:chExt cx="0" cy="0"/>
        </a:xfrm>
      </p:grpSpPr>
      <p:sp>
        <p:nvSpPr>
          <p:cNvPr id="115" name="Google Shape;115;p27"/>
          <p:cNvSpPr txBox="1"/>
          <p:nvPr>
            <p:ph idx="2" type="body"/>
          </p:nvPr>
        </p:nvSpPr>
        <p:spPr>
          <a:xfrm>
            <a:off x="322075" y="463200"/>
            <a:ext cx="3837000" cy="4680300"/>
          </a:xfrm>
          <a:prstGeom prst="rect">
            <a:avLst/>
          </a:prstGeom>
        </p:spPr>
        <p:txBody>
          <a:bodyPr anchorCtr="0" anchor="t" bIns="91425" lIns="91425" spcFirstLastPara="1" rIns="91425" wrap="square" tIns="91425">
            <a:normAutofit fontScale="70000" lnSpcReduction="10000"/>
          </a:bodyPr>
          <a:lstStyle/>
          <a:p>
            <a:pPr indent="0" lvl="0" marL="0" rtl="0" algn="l">
              <a:lnSpc>
                <a:spcPct val="115000"/>
              </a:lnSpc>
              <a:spcBef>
                <a:spcPts val="0"/>
              </a:spcBef>
              <a:spcAft>
                <a:spcPts val="0"/>
              </a:spcAft>
              <a:buNone/>
            </a:pPr>
            <a:r>
              <a:rPr b="1" lang="nl" sz="1300">
                <a:solidFill>
                  <a:schemeClr val="dk1"/>
                </a:solidFill>
                <a:latin typeface="Open Sans"/>
                <a:ea typeface="Open Sans"/>
                <a:cs typeface="Open Sans"/>
                <a:sym typeface="Open Sans"/>
              </a:rPr>
              <a:t>Je werkt in de Business Unit Metro (BUM) en meer bepaald in de dienst Technical Engineering. Jouw opdracht bestaat erin bij te dragen aan de beheersing van de asset (rollend materieel en stelplaatsen / werkplaatsen), de algemene visie op de planning van de ontwikkelingsactiviteiten van de BUM en de uitvoering ervan (Master Plan) te bepalen en te formaliseren.</a:t>
            </a:r>
            <a:endParaRPr b="1" sz="1300">
              <a:solidFill>
                <a:schemeClr val="dk1"/>
              </a:solidFill>
              <a:latin typeface="Open Sans"/>
              <a:ea typeface="Open Sans"/>
              <a:cs typeface="Open Sans"/>
              <a:sym typeface="Open Sans"/>
            </a:endParaRPr>
          </a:p>
          <a:p>
            <a:pPr indent="0" lvl="0" marL="0" rtl="0" algn="l">
              <a:lnSpc>
                <a:spcPct val="115000"/>
              </a:lnSpc>
              <a:spcBef>
                <a:spcPts val="1000"/>
              </a:spcBef>
              <a:spcAft>
                <a:spcPts val="0"/>
              </a:spcAft>
              <a:buNone/>
            </a:pPr>
            <a:r>
              <a:rPr b="1" lang="nl" sz="1300">
                <a:solidFill>
                  <a:schemeClr val="dk1"/>
                </a:solidFill>
                <a:latin typeface="Open Sans"/>
                <a:ea typeface="Open Sans"/>
                <a:cs typeface="Open Sans"/>
                <a:sym typeface="Open Sans"/>
              </a:rPr>
              <a:t>Daar dit een nieuwe functie is binnen de structuur, kan je je eigen stempel drukken op de ontwikkeling ervan. Je bent ook een centrale schakel tussen het management en de werkvloer; je hebt dus een transversale visie op de onderhoudsactiviteiten. Bovendien kom je terecht in een omgeving in volle modernisering!</a:t>
            </a:r>
            <a:endParaRPr b="1" sz="1300">
              <a:solidFill>
                <a:schemeClr val="dk1"/>
              </a:solidFill>
              <a:latin typeface="Open Sans"/>
              <a:ea typeface="Open Sans"/>
              <a:cs typeface="Open Sans"/>
              <a:sym typeface="Open Sans"/>
            </a:endParaRPr>
          </a:p>
          <a:p>
            <a:pPr indent="-286385" lvl="0" marL="457200" rtl="0" algn="l">
              <a:lnSpc>
                <a:spcPct val="115000"/>
              </a:lnSpc>
              <a:spcBef>
                <a:spcPts val="1000"/>
              </a:spcBef>
              <a:spcAft>
                <a:spcPts val="0"/>
              </a:spcAft>
              <a:buClr>
                <a:schemeClr val="dk1"/>
              </a:buClr>
              <a:buSzPct val="100000"/>
              <a:buFont typeface="Open Sans"/>
              <a:buChar char="●"/>
            </a:pPr>
            <a:r>
              <a:rPr lang="nl" sz="1300">
                <a:solidFill>
                  <a:schemeClr val="dk1"/>
                </a:solidFill>
                <a:latin typeface="Open Sans"/>
                <a:ea typeface="Open Sans"/>
                <a:cs typeface="Open Sans"/>
                <a:sym typeface="Open Sans"/>
              </a:rPr>
              <a:t>De strategische planning bepalen en deze vertalen in een concreet actieplan.</a:t>
            </a:r>
            <a:endParaRPr sz="1300">
              <a:solidFill>
                <a:schemeClr val="dk1"/>
              </a:solidFill>
              <a:latin typeface="Open Sans"/>
              <a:ea typeface="Open Sans"/>
              <a:cs typeface="Open Sans"/>
              <a:sym typeface="Open Sans"/>
            </a:endParaRPr>
          </a:p>
          <a:p>
            <a:pPr indent="-286385" lvl="0" marL="457200" rtl="0" algn="l">
              <a:lnSpc>
                <a:spcPct val="115000"/>
              </a:lnSpc>
              <a:spcBef>
                <a:spcPts val="1000"/>
              </a:spcBef>
              <a:spcAft>
                <a:spcPts val="0"/>
              </a:spcAft>
              <a:buClr>
                <a:schemeClr val="dk1"/>
              </a:buClr>
              <a:buSzPct val="100000"/>
              <a:buFont typeface="Open Sans"/>
              <a:buChar char="●"/>
            </a:pPr>
            <a:r>
              <a:rPr lang="nl" sz="1300">
                <a:solidFill>
                  <a:schemeClr val="dk1"/>
                </a:solidFill>
                <a:latin typeface="Open Sans"/>
                <a:ea typeface="Open Sans"/>
                <a:cs typeface="Open Sans"/>
                <a:sym typeface="Open Sans"/>
              </a:rPr>
              <a:t>Voorstellen doen aan het management voor de optimalisering van de organisatie van de onderhoudsactiviteiten.</a:t>
            </a:r>
            <a:endParaRPr sz="1300">
              <a:solidFill>
                <a:schemeClr val="dk1"/>
              </a:solidFill>
              <a:latin typeface="Open Sans"/>
              <a:ea typeface="Open Sans"/>
              <a:cs typeface="Open Sans"/>
              <a:sym typeface="Open Sans"/>
            </a:endParaRPr>
          </a:p>
          <a:p>
            <a:pPr indent="-286385" lvl="0" marL="457200" rtl="0" algn="l">
              <a:lnSpc>
                <a:spcPct val="115000"/>
              </a:lnSpc>
              <a:spcBef>
                <a:spcPts val="1000"/>
              </a:spcBef>
              <a:spcAft>
                <a:spcPts val="0"/>
              </a:spcAft>
              <a:buClr>
                <a:schemeClr val="dk1"/>
              </a:buClr>
              <a:buSzPct val="100000"/>
              <a:buFont typeface="Open Sans"/>
              <a:buChar char="●"/>
            </a:pPr>
            <a:r>
              <a:rPr lang="nl" sz="1300">
                <a:solidFill>
                  <a:schemeClr val="dk1"/>
                </a:solidFill>
                <a:latin typeface="Open Sans"/>
                <a:ea typeface="Open Sans"/>
                <a:cs typeface="Open Sans"/>
                <a:sym typeface="Open Sans"/>
              </a:rPr>
              <a:t>Het sturingssysteem bepalen en invoeren waarmee kan nagegaan worden of de activiteiten uitgevoerd worden volgens de plannen,</a:t>
            </a:r>
            <a:endParaRPr sz="1300">
              <a:solidFill>
                <a:schemeClr val="dk1"/>
              </a:solidFill>
              <a:latin typeface="Open Sans"/>
              <a:ea typeface="Open Sans"/>
              <a:cs typeface="Open Sans"/>
              <a:sym typeface="Open Sans"/>
            </a:endParaRPr>
          </a:p>
          <a:p>
            <a:pPr indent="-286385" lvl="0" marL="457200" rtl="0" algn="l">
              <a:lnSpc>
                <a:spcPct val="115000"/>
              </a:lnSpc>
              <a:spcBef>
                <a:spcPts val="1000"/>
              </a:spcBef>
              <a:spcAft>
                <a:spcPts val="0"/>
              </a:spcAft>
              <a:buClr>
                <a:schemeClr val="dk1"/>
              </a:buClr>
              <a:buSzPct val="100000"/>
              <a:buFont typeface="Open Sans"/>
              <a:buChar char="●"/>
            </a:pPr>
            <a:r>
              <a:rPr lang="nl" sz="1300">
                <a:solidFill>
                  <a:schemeClr val="dk1"/>
                </a:solidFill>
                <a:latin typeface="Open Sans"/>
                <a:ea typeface="Open Sans"/>
                <a:cs typeface="Open Sans"/>
                <a:sym typeface="Open Sans"/>
              </a:rPr>
              <a:t>Een algemene visie ontwikkelen op de levenscyclus van de asset en anticiperen op de verouderingsrisico's.</a:t>
            </a:r>
            <a:endParaRPr sz="1300">
              <a:solidFill>
                <a:schemeClr val="dk1"/>
              </a:solidFill>
              <a:latin typeface="Open Sans"/>
              <a:ea typeface="Open Sans"/>
              <a:cs typeface="Open Sans"/>
              <a:sym typeface="Open Sans"/>
            </a:endParaRPr>
          </a:p>
          <a:p>
            <a:pPr indent="-286385" lvl="0" marL="457200" rtl="0" algn="l">
              <a:lnSpc>
                <a:spcPct val="115000"/>
              </a:lnSpc>
              <a:spcBef>
                <a:spcPts val="1000"/>
              </a:spcBef>
              <a:spcAft>
                <a:spcPts val="1000"/>
              </a:spcAft>
              <a:buClr>
                <a:schemeClr val="dk1"/>
              </a:buClr>
              <a:buSzPct val="100000"/>
              <a:buFont typeface="Open Sans"/>
              <a:buChar char="●"/>
            </a:pPr>
            <a:r>
              <a:rPr lang="nl" sz="1300">
                <a:solidFill>
                  <a:schemeClr val="dk1"/>
                </a:solidFill>
                <a:latin typeface="Open Sans"/>
                <a:ea typeface="Open Sans"/>
                <a:cs typeface="Open Sans"/>
                <a:sym typeface="Open Sans"/>
              </a:rPr>
              <a:t>Het operationele planningsteam (4 medewerk.st.ers) superviseren en ontwikkelen in samenhang met de strategische visie.</a:t>
            </a:r>
            <a:endParaRPr sz="1300">
              <a:solidFill>
                <a:schemeClr val="dk1"/>
              </a:solidFill>
              <a:latin typeface="Open Sans"/>
              <a:ea typeface="Open Sans"/>
              <a:cs typeface="Open Sans"/>
              <a:sym typeface="Open Sans"/>
            </a:endParaRPr>
          </a:p>
        </p:txBody>
      </p:sp>
      <p:sp>
        <p:nvSpPr>
          <p:cNvPr id="116" name="Google Shape;116;p27"/>
          <p:cNvSpPr txBox="1"/>
          <p:nvPr>
            <p:ph idx="2" type="body"/>
          </p:nvPr>
        </p:nvSpPr>
        <p:spPr>
          <a:xfrm>
            <a:off x="5053025" y="463200"/>
            <a:ext cx="3837000" cy="4680300"/>
          </a:xfrm>
          <a:prstGeom prst="rect">
            <a:avLst/>
          </a:prstGeom>
        </p:spPr>
        <p:txBody>
          <a:bodyPr anchorCtr="0" anchor="t" bIns="91425" lIns="91425" spcFirstLastPara="1" rIns="91425" wrap="square" tIns="91425">
            <a:normAutofit fontScale="77500" lnSpcReduction="10000"/>
          </a:bodyPr>
          <a:lstStyle/>
          <a:p>
            <a:pPr indent="0" lvl="0" marL="0" rtl="0" algn="l">
              <a:lnSpc>
                <a:spcPct val="115000"/>
              </a:lnSpc>
              <a:spcBef>
                <a:spcPts val="0"/>
              </a:spcBef>
              <a:spcAft>
                <a:spcPts val="0"/>
              </a:spcAft>
              <a:buNone/>
            </a:pPr>
            <a:r>
              <a:rPr b="1" lang="nl" sz="1300">
                <a:solidFill>
                  <a:schemeClr val="dk1"/>
                </a:solidFill>
                <a:latin typeface="Open Sans"/>
                <a:ea typeface="Open Sans"/>
                <a:cs typeface="Open Sans"/>
                <a:sym typeface="Open Sans"/>
              </a:rPr>
              <a:t>Profiel</a:t>
            </a:r>
            <a:endParaRPr b="1" sz="1300">
              <a:solidFill>
                <a:schemeClr val="dk1"/>
              </a:solidFill>
              <a:latin typeface="Open Sans"/>
              <a:ea typeface="Open Sans"/>
              <a:cs typeface="Open Sans"/>
              <a:sym typeface="Open Sans"/>
            </a:endParaRPr>
          </a:p>
          <a:p>
            <a:pPr indent="-292576" lvl="0" marL="457200" rtl="0" algn="l">
              <a:lnSpc>
                <a:spcPct val="115000"/>
              </a:lnSpc>
              <a:spcBef>
                <a:spcPts val="1000"/>
              </a:spcBef>
              <a:spcAft>
                <a:spcPts val="0"/>
              </a:spcAft>
              <a:buClr>
                <a:schemeClr val="dk1"/>
              </a:buClr>
              <a:buSzPct val="100000"/>
              <a:buFont typeface="Open Sans"/>
              <a:buChar char="●"/>
            </a:pPr>
            <a:r>
              <a:rPr lang="nl" sz="1300">
                <a:solidFill>
                  <a:schemeClr val="dk1"/>
                </a:solidFill>
                <a:latin typeface="Open Sans"/>
                <a:ea typeface="Open Sans"/>
                <a:cs typeface="Open Sans"/>
                <a:sym typeface="Open Sans"/>
              </a:rPr>
              <a:t>Je hebt een technisch master- of bachelordiploma met een gelijkwaardige ervaring.</a:t>
            </a:r>
            <a:endParaRPr sz="1300">
              <a:solidFill>
                <a:schemeClr val="dk1"/>
              </a:solidFill>
              <a:latin typeface="Open Sans"/>
              <a:ea typeface="Open Sans"/>
              <a:cs typeface="Open Sans"/>
              <a:sym typeface="Open Sans"/>
            </a:endParaRPr>
          </a:p>
          <a:p>
            <a:pPr indent="-292576" lvl="0" marL="457200" rtl="0" algn="l">
              <a:lnSpc>
                <a:spcPct val="115000"/>
              </a:lnSpc>
              <a:spcBef>
                <a:spcPts val="1000"/>
              </a:spcBef>
              <a:spcAft>
                <a:spcPts val="0"/>
              </a:spcAft>
              <a:buClr>
                <a:schemeClr val="dk1"/>
              </a:buClr>
              <a:buSzPct val="100000"/>
              <a:buFont typeface="Open Sans"/>
              <a:buChar char="●"/>
            </a:pPr>
            <a:r>
              <a:rPr lang="nl" sz="1300">
                <a:solidFill>
                  <a:schemeClr val="dk1"/>
                </a:solidFill>
                <a:latin typeface="Open Sans"/>
                <a:ea typeface="Open Sans"/>
                <a:cs typeface="Open Sans"/>
                <a:sym typeface="Open Sans"/>
              </a:rPr>
              <a:t>Je hebt ten minste 5 jaar ervaring die nuttig is voor de functie, in een onderhouds- en of assetmanagementomgeving.</a:t>
            </a:r>
            <a:endParaRPr sz="1300">
              <a:solidFill>
                <a:schemeClr val="dk1"/>
              </a:solidFill>
              <a:latin typeface="Open Sans"/>
              <a:ea typeface="Open Sans"/>
              <a:cs typeface="Open Sans"/>
              <a:sym typeface="Open Sans"/>
            </a:endParaRPr>
          </a:p>
          <a:p>
            <a:pPr indent="-292576" lvl="0" marL="457200" rtl="0" algn="l">
              <a:lnSpc>
                <a:spcPct val="115000"/>
              </a:lnSpc>
              <a:spcBef>
                <a:spcPts val="1000"/>
              </a:spcBef>
              <a:spcAft>
                <a:spcPts val="0"/>
              </a:spcAft>
              <a:buClr>
                <a:schemeClr val="dk1"/>
              </a:buClr>
              <a:buSzPct val="100000"/>
              <a:buFont typeface="Open Sans"/>
              <a:buChar char="●"/>
            </a:pPr>
            <a:r>
              <a:rPr lang="nl" sz="1300">
                <a:solidFill>
                  <a:schemeClr val="dk1"/>
                </a:solidFill>
                <a:latin typeface="Open Sans"/>
                <a:ea typeface="Open Sans"/>
                <a:cs typeface="Open Sans"/>
                <a:sym typeface="Open Sans"/>
              </a:rPr>
              <a:t>Je beheerst het Frans of het Nederlands; een operationele kennis van de andere taal is een grote troef; een passieve kennis van het Engels is eveneens noodzakelijk (lezen van technische documenten).</a:t>
            </a:r>
            <a:endParaRPr sz="1300">
              <a:solidFill>
                <a:schemeClr val="dk1"/>
              </a:solidFill>
              <a:latin typeface="Open Sans"/>
              <a:ea typeface="Open Sans"/>
              <a:cs typeface="Open Sans"/>
              <a:sym typeface="Open Sans"/>
            </a:endParaRPr>
          </a:p>
          <a:p>
            <a:pPr indent="-292576" lvl="0" marL="457200" rtl="0" algn="l">
              <a:lnSpc>
                <a:spcPct val="115000"/>
              </a:lnSpc>
              <a:spcBef>
                <a:spcPts val="1000"/>
              </a:spcBef>
              <a:spcAft>
                <a:spcPts val="0"/>
              </a:spcAft>
              <a:buClr>
                <a:schemeClr val="dk1"/>
              </a:buClr>
              <a:buSzPct val="100000"/>
              <a:buFont typeface="Open Sans"/>
              <a:buChar char="●"/>
            </a:pPr>
            <a:r>
              <a:rPr lang="nl" sz="1300">
                <a:solidFill>
                  <a:schemeClr val="dk1"/>
                </a:solidFill>
                <a:latin typeface="Open Sans"/>
                <a:ea typeface="Open Sans"/>
                <a:cs typeface="Open Sans"/>
                <a:sym typeface="Open Sans"/>
              </a:rPr>
              <a:t>De volgende technische competenties zijn vereist: een goede kennis van process management, enige kennis van de methodes en activiteiten met betrekking tot de levenscyclus van technische installaties; een kennis van de TQM ISO9001/ ISO14001-systemen is een troef.</a:t>
            </a:r>
            <a:endParaRPr sz="1300">
              <a:solidFill>
                <a:schemeClr val="dk1"/>
              </a:solidFill>
              <a:latin typeface="Open Sans"/>
              <a:ea typeface="Open Sans"/>
              <a:cs typeface="Open Sans"/>
              <a:sym typeface="Open Sans"/>
            </a:endParaRPr>
          </a:p>
          <a:p>
            <a:pPr indent="-292576" lvl="0" marL="457200" rtl="0" algn="l">
              <a:lnSpc>
                <a:spcPct val="115000"/>
              </a:lnSpc>
              <a:spcBef>
                <a:spcPts val="1000"/>
              </a:spcBef>
              <a:spcAft>
                <a:spcPts val="1000"/>
              </a:spcAft>
              <a:buClr>
                <a:schemeClr val="dk1"/>
              </a:buClr>
              <a:buSzPct val="100000"/>
              <a:buFont typeface="Open Sans"/>
              <a:buChar char="●"/>
            </a:pPr>
            <a:r>
              <a:rPr lang="nl" sz="1300">
                <a:solidFill>
                  <a:schemeClr val="dk1"/>
                </a:solidFill>
                <a:latin typeface="Open Sans"/>
                <a:ea typeface="Open Sans"/>
                <a:cs typeface="Open Sans"/>
                <a:sym typeface="Open Sans"/>
              </a:rPr>
              <a:t>Sleutelcompetenties: nauwgezetheid en structuur, zin voor analyse en algemene visie, stressbestendigheid, peoplemanagementvaardigheden, flexibiliteit (mogelijk uitzonderlijke prestaties op afwijkende uren), overtuigingskracht, vermogen om beslissingen te nemen.</a:t>
            </a:r>
            <a:endParaRPr sz="1300">
              <a:solidFill>
                <a:schemeClr val="dk1"/>
              </a:solidFill>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20" name="Shape 120"/>
        <p:cNvGrpSpPr/>
        <p:nvPr/>
      </p:nvGrpSpPr>
      <p:grpSpPr>
        <a:xfrm>
          <a:off x="0" y="0"/>
          <a:ext cx="0" cy="0"/>
          <a:chOff x="0" y="0"/>
          <a:chExt cx="0" cy="0"/>
        </a:xfrm>
      </p:grpSpPr>
      <p:sp>
        <p:nvSpPr>
          <p:cNvPr id="121" name="Google Shape;121;p28"/>
          <p:cNvSpPr txBox="1"/>
          <p:nvPr>
            <p:ph idx="2" type="body"/>
          </p:nvPr>
        </p:nvSpPr>
        <p:spPr>
          <a:xfrm>
            <a:off x="322075" y="463200"/>
            <a:ext cx="3837000" cy="4680300"/>
          </a:xfrm>
          <a:prstGeom prst="rect">
            <a:avLst/>
          </a:prstGeom>
        </p:spPr>
        <p:txBody>
          <a:bodyPr anchorCtr="0" anchor="t" bIns="91425" lIns="91425" spcFirstLastPara="1" rIns="91425" wrap="square" tIns="91425">
            <a:normAutofit lnSpcReduction="20000"/>
          </a:bodyPr>
          <a:lstStyle/>
          <a:p>
            <a:pPr indent="0" lvl="0" marL="0" rtl="0" algn="l">
              <a:lnSpc>
                <a:spcPct val="115000"/>
              </a:lnSpc>
              <a:spcBef>
                <a:spcPts val="0"/>
              </a:spcBef>
              <a:spcAft>
                <a:spcPts val="0"/>
              </a:spcAft>
              <a:buNone/>
            </a:pPr>
            <a:r>
              <a:rPr b="1" lang="nl" sz="1300">
                <a:solidFill>
                  <a:schemeClr val="dk1"/>
                </a:solidFill>
                <a:latin typeface="Open Sans"/>
                <a:ea typeface="Open Sans"/>
                <a:cs typeface="Open Sans"/>
                <a:sym typeface="Open Sans"/>
              </a:rPr>
              <a:t>Sales Manager</a:t>
            </a:r>
            <a:endParaRPr b="1" sz="1300">
              <a:solidFill>
                <a:schemeClr val="dk1"/>
              </a:solidFill>
              <a:latin typeface="Open Sans"/>
              <a:ea typeface="Open Sans"/>
              <a:cs typeface="Open Sans"/>
              <a:sym typeface="Open Sans"/>
            </a:endParaRPr>
          </a:p>
          <a:p>
            <a:pPr indent="0" lvl="0" marL="0" rtl="0" algn="l">
              <a:lnSpc>
                <a:spcPct val="115000"/>
              </a:lnSpc>
              <a:spcBef>
                <a:spcPts val="1000"/>
              </a:spcBef>
              <a:spcAft>
                <a:spcPts val="0"/>
              </a:spcAft>
              <a:buNone/>
            </a:pPr>
            <a:r>
              <a:rPr lang="nl" sz="1300">
                <a:solidFill>
                  <a:schemeClr val="dk1"/>
                </a:solidFill>
                <a:latin typeface="Open Sans"/>
                <a:ea typeface="Open Sans"/>
                <a:cs typeface="Open Sans"/>
                <a:sym typeface="Open Sans"/>
              </a:rPr>
              <a:t>Om ons team te versterken zijn wij op zoek naar een nieuwe Sales Manager. Als Sales Manager van David Lloyd, een premium Sport &amp; Health Club, ben je een ambassadeur voor ons bedrijf.</a:t>
            </a:r>
            <a:endParaRPr sz="1300">
              <a:solidFill>
                <a:schemeClr val="dk1"/>
              </a:solidFill>
              <a:latin typeface="Open Sans"/>
              <a:ea typeface="Open Sans"/>
              <a:cs typeface="Open Sans"/>
              <a:sym typeface="Open Sans"/>
            </a:endParaRPr>
          </a:p>
          <a:p>
            <a:pPr indent="0" lvl="0" marL="0" rtl="0" algn="l">
              <a:lnSpc>
                <a:spcPct val="115000"/>
              </a:lnSpc>
              <a:spcBef>
                <a:spcPts val="1000"/>
              </a:spcBef>
              <a:spcAft>
                <a:spcPts val="0"/>
              </a:spcAft>
              <a:buNone/>
            </a:pPr>
            <a:r>
              <a:rPr lang="nl" sz="1300">
                <a:solidFill>
                  <a:schemeClr val="dk1"/>
                </a:solidFill>
                <a:latin typeface="Open Sans"/>
                <a:ea typeface="Open Sans"/>
                <a:cs typeface="Open Sans"/>
                <a:sym typeface="Open Sans"/>
              </a:rPr>
              <a:t>Wij zijn op zoek naar een Sales Manager die een team van Sales Consultants kan inspireren. Ons team motiveert op hun beurt potentiële klanten om hun levensstijl te verbeteren.</a:t>
            </a:r>
            <a:endParaRPr sz="1300">
              <a:solidFill>
                <a:schemeClr val="dk1"/>
              </a:solidFill>
              <a:latin typeface="Open Sans"/>
              <a:ea typeface="Open Sans"/>
              <a:cs typeface="Open Sans"/>
              <a:sym typeface="Open Sans"/>
            </a:endParaRPr>
          </a:p>
          <a:p>
            <a:pPr indent="0" lvl="0" marL="0" rtl="0" algn="l">
              <a:lnSpc>
                <a:spcPct val="115000"/>
              </a:lnSpc>
              <a:spcBef>
                <a:spcPts val="1000"/>
              </a:spcBef>
              <a:spcAft>
                <a:spcPts val="0"/>
              </a:spcAft>
              <a:buNone/>
            </a:pPr>
            <a:r>
              <a:rPr lang="nl" sz="1300">
                <a:solidFill>
                  <a:schemeClr val="dk1"/>
                </a:solidFill>
                <a:latin typeface="Open Sans"/>
                <a:ea typeface="Open Sans"/>
                <a:cs typeface="Open Sans"/>
                <a:sym typeface="Open Sans"/>
              </a:rPr>
              <a:t>Jouw functie draait om het behalen van targets, het optimaal benutten van jouw talent om relaties op te bouwen, het opbouwen van een pijplijn van potentiële klanten en het verhogen van de verkoopinkomsten en het aantal nieuwe leden. Je hebt de mogelijkheid om de touwtjes in handen te nemen en je eigen succesverhaal te schrijven met behulp van de challenger-verkoopmethode van David Lloyd.</a:t>
            </a:r>
            <a:endParaRPr sz="1300">
              <a:solidFill>
                <a:schemeClr val="dk1"/>
              </a:solidFill>
              <a:latin typeface="Open Sans"/>
              <a:ea typeface="Open Sans"/>
              <a:cs typeface="Open Sans"/>
              <a:sym typeface="Open Sans"/>
            </a:endParaRPr>
          </a:p>
          <a:p>
            <a:pPr indent="0" lvl="0" marL="0" rtl="0" algn="l">
              <a:lnSpc>
                <a:spcPct val="115000"/>
              </a:lnSpc>
              <a:spcBef>
                <a:spcPts val="1000"/>
              </a:spcBef>
              <a:spcAft>
                <a:spcPts val="1000"/>
              </a:spcAft>
              <a:buNone/>
            </a:pPr>
            <a:r>
              <a:t/>
            </a:r>
            <a:endParaRPr sz="1300">
              <a:solidFill>
                <a:schemeClr val="dk1"/>
              </a:solidFill>
              <a:latin typeface="Open Sans"/>
              <a:ea typeface="Open Sans"/>
              <a:cs typeface="Open Sans"/>
              <a:sym typeface="Open Sans"/>
            </a:endParaRPr>
          </a:p>
        </p:txBody>
      </p:sp>
      <p:sp>
        <p:nvSpPr>
          <p:cNvPr id="122" name="Google Shape;122;p28"/>
          <p:cNvSpPr txBox="1"/>
          <p:nvPr>
            <p:ph idx="2" type="body"/>
          </p:nvPr>
        </p:nvSpPr>
        <p:spPr>
          <a:xfrm>
            <a:off x="5053025" y="463200"/>
            <a:ext cx="3837000" cy="4680300"/>
          </a:xfrm>
          <a:prstGeom prst="rect">
            <a:avLst/>
          </a:prstGeom>
        </p:spPr>
        <p:txBody>
          <a:bodyPr anchorCtr="0" anchor="t" bIns="91425" lIns="91425" spcFirstLastPara="1" rIns="91425" wrap="square" tIns="91425">
            <a:normAutofit lnSpcReduction="20000"/>
          </a:bodyPr>
          <a:lstStyle/>
          <a:p>
            <a:pPr indent="0" lvl="0" marL="0" rtl="0" algn="l">
              <a:lnSpc>
                <a:spcPct val="115000"/>
              </a:lnSpc>
              <a:spcBef>
                <a:spcPts val="0"/>
              </a:spcBef>
              <a:spcAft>
                <a:spcPts val="0"/>
              </a:spcAft>
              <a:buNone/>
            </a:pPr>
            <a:r>
              <a:rPr lang="nl" sz="1300">
                <a:solidFill>
                  <a:schemeClr val="dk1"/>
                </a:solidFill>
                <a:latin typeface="Open Sans"/>
                <a:ea typeface="Open Sans"/>
                <a:cs typeface="Open Sans"/>
                <a:sym typeface="Open Sans"/>
              </a:rPr>
              <a:t>Je hebt een uitstekende werkethiek, bent oplossingsgericht, proactief en flexibel, maar volgt tegelijk ook een gestructureerde aanpak. Je zet je in om je team - dat essentieel is voor jouw succes - te mentoren, te ontwikkelen en te coachen. Je geeft het goede voorbeeld en zorgt ervoor dat je team integer opereert en je zet je in om zowel je eigen individuele targets te behalen als om je Sales Consultants te helpen om de verwachte resultaten te behalen en te overschrijden.</a:t>
            </a:r>
            <a:endParaRPr sz="1300">
              <a:solidFill>
                <a:schemeClr val="dk1"/>
              </a:solidFill>
              <a:latin typeface="Open Sans"/>
              <a:ea typeface="Open Sans"/>
              <a:cs typeface="Open Sans"/>
              <a:sym typeface="Open Sans"/>
            </a:endParaRPr>
          </a:p>
          <a:p>
            <a:pPr indent="0" lvl="0" marL="0" rtl="0" algn="l">
              <a:lnSpc>
                <a:spcPct val="115000"/>
              </a:lnSpc>
              <a:spcBef>
                <a:spcPts val="1000"/>
              </a:spcBef>
              <a:spcAft>
                <a:spcPts val="0"/>
              </a:spcAft>
              <a:buNone/>
            </a:pPr>
            <a:r>
              <a:rPr lang="nl" sz="1300">
                <a:solidFill>
                  <a:schemeClr val="dk1"/>
                </a:solidFill>
                <a:latin typeface="Open Sans"/>
                <a:ea typeface="Open Sans"/>
                <a:cs typeface="Open Sans"/>
                <a:sym typeface="Open Sans"/>
              </a:rPr>
              <a:t>In deze functie opereer je bovendien als onderdeel van een breder managementteam.</a:t>
            </a:r>
            <a:endParaRPr sz="1300">
              <a:solidFill>
                <a:schemeClr val="dk1"/>
              </a:solidFill>
              <a:latin typeface="Open Sans"/>
              <a:ea typeface="Open Sans"/>
              <a:cs typeface="Open Sans"/>
              <a:sym typeface="Open Sans"/>
            </a:endParaRPr>
          </a:p>
          <a:p>
            <a:pPr indent="0" lvl="0" marL="0" rtl="0" algn="l">
              <a:lnSpc>
                <a:spcPct val="115000"/>
              </a:lnSpc>
              <a:spcBef>
                <a:spcPts val="1000"/>
              </a:spcBef>
              <a:spcAft>
                <a:spcPts val="0"/>
              </a:spcAft>
              <a:buNone/>
            </a:pPr>
            <a:r>
              <a:rPr lang="nl" sz="1300">
                <a:solidFill>
                  <a:schemeClr val="dk1"/>
                </a:solidFill>
                <a:latin typeface="Open Sans"/>
                <a:ea typeface="Open Sans"/>
                <a:cs typeface="Open Sans"/>
                <a:sym typeface="Open Sans"/>
              </a:rPr>
              <a:t>Dus heb je ervaring met het managen en ontwikkelen van een team, ben je een vasthoudend, competitief type en heb je de motivatie, drive en vastberadenheid die wij zoeken?</a:t>
            </a:r>
            <a:endParaRPr sz="1300">
              <a:solidFill>
                <a:schemeClr val="dk1"/>
              </a:solidFill>
              <a:latin typeface="Open Sans"/>
              <a:ea typeface="Open Sans"/>
              <a:cs typeface="Open Sans"/>
              <a:sym typeface="Open Sans"/>
            </a:endParaRPr>
          </a:p>
          <a:p>
            <a:pPr indent="0" lvl="0" marL="0" rtl="0" algn="l">
              <a:lnSpc>
                <a:spcPct val="115000"/>
              </a:lnSpc>
              <a:spcBef>
                <a:spcPts val="1000"/>
              </a:spcBef>
              <a:spcAft>
                <a:spcPts val="1000"/>
              </a:spcAft>
              <a:buNone/>
            </a:pPr>
            <a:r>
              <a:rPr lang="nl" sz="1300">
                <a:solidFill>
                  <a:schemeClr val="dk1"/>
                </a:solidFill>
                <a:latin typeface="Open Sans"/>
                <a:ea typeface="Open Sans"/>
                <a:cs typeface="Open Sans"/>
                <a:sym typeface="Open Sans"/>
              </a:rPr>
              <a:t>Dan is dit misschien wel de ideale baan voor jou?</a:t>
            </a:r>
            <a:endParaRPr sz="1300">
              <a:solidFill>
                <a:schemeClr val="dk1"/>
              </a:solidFill>
              <a:latin typeface="Open Sans"/>
              <a:ea typeface="Open Sans"/>
              <a:cs typeface="Open Sans"/>
              <a:sym typeface="Open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9"/>
          <p:cNvSpPr txBox="1"/>
          <p:nvPr>
            <p:ph idx="4294967295" type="title"/>
          </p:nvPr>
        </p:nvSpPr>
        <p:spPr>
          <a:xfrm>
            <a:off x="1497200" y="753625"/>
            <a:ext cx="6975300" cy="3871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i="1" lang="nl">
                <a:latin typeface="PT Serif"/>
                <a:ea typeface="PT Serif"/>
                <a:cs typeface="PT Serif"/>
                <a:sym typeface="PT Serif"/>
              </a:rPr>
              <a:t>Naar welke competenties zijn ze op zoek?</a:t>
            </a:r>
            <a:endParaRPr b="0" i="1">
              <a:latin typeface="PT Serif"/>
              <a:ea typeface="PT Serif"/>
              <a:cs typeface="PT Serif"/>
              <a:sym typeface="PT Serif"/>
            </a:endParaRPr>
          </a:p>
          <a:p>
            <a:pPr indent="0" lvl="0" marL="0" rtl="0" algn="l">
              <a:spcBef>
                <a:spcPts val="1000"/>
              </a:spcBef>
              <a:spcAft>
                <a:spcPts val="0"/>
              </a:spcAft>
              <a:buNone/>
            </a:pPr>
            <a:r>
              <a:rPr b="0" i="1" lang="nl">
                <a:latin typeface="PT Serif"/>
                <a:ea typeface="PT Serif"/>
                <a:cs typeface="PT Serif"/>
                <a:sym typeface="PT Serif"/>
              </a:rPr>
              <a:t>Welk profiel wordt hier gezocht?</a:t>
            </a:r>
            <a:endParaRPr b="0" i="1">
              <a:latin typeface="PT Serif"/>
              <a:ea typeface="PT Serif"/>
              <a:cs typeface="PT Serif"/>
              <a:sym typeface="PT Serif"/>
            </a:endParaRPr>
          </a:p>
          <a:p>
            <a:pPr indent="0" lvl="0" marL="0" rtl="0" algn="l">
              <a:spcBef>
                <a:spcPts val="1000"/>
              </a:spcBef>
              <a:spcAft>
                <a:spcPts val="0"/>
              </a:spcAft>
              <a:buNone/>
            </a:pPr>
            <a:r>
              <a:rPr b="0" i="1" lang="nl">
                <a:latin typeface="PT Serif"/>
                <a:ea typeface="PT Serif"/>
                <a:cs typeface="PT Serif"/>
                <a:sym typeface="PT Serif"/>
              </a:rPr>
              <a:t>Wat moet de nieuwe medewerker kunnen en kennen?</a:t>
            </a:r>
            <a:endParaRPr b="0" i="1">
              <a:latin typeface="PT Serif"/>
              <a:ea typeface="PT Serif"/>
              <a:cs typeface="PT Serif"/>
              <a:sym typeface="PT Serif"/>
            </a:endParaRPr>
          </a:p>
          <a:p>
            <a:pPr indent="0" lvl="0" marL="0" rtl="0" algn="l">
              <a:spcBef>
                <a:spcPts val="1000"/>
              </a:spcBef>
              <a:spcAft>
                <a:spcPts val="0"/>
              </a:spcAft>
              <a:buNone/>
            </a:pPr>
            <a:r>
              <a:rPr b="0" i="1" lang="nl">
                <a:latin typeface="PT Serif"/>
                <a:ea typeface="PT Serif"/>
                <a:cs typeface="PT Serif"/>
                <a:sym typeface="PT Serif"/>
              </a:rPr>
              <a:t>Welk gedrag moet hij/zij vertonen?</a:t>
            </a:r>
            <a:endParaRPr b="0" i="1">
              <a:latin typeface="PT Serif"/>
              <a:ea typeface="PT Serif"/>
              <a:cs typeface="PT Serif"/>
              <a:sym typeface="PT Serif"/>
            </a:endParaRPr>
          </a:p>
          <a:p>
            <a:pPr indent="0" lvl="0" marL="0" rtl="0" algn="l">
              <a:spcBef>
                <a:spcPts val="1000"/>
              </a:spcBef>
              <a:spcAft>
                <a:spcPts val="1000"/>
              </a:spcAft>
              <a:buNone/>
            </a:pPr>
            <a:r>
              <a:rPr b="0" i="1" lang="nl">
                <a:latin typeface="PT Serif"/>
                <a:ea typeface="PT Serif"/>
                <a:cs typeface="PT Serif"/>
                <a:sym typeface="PT Serif"/>
              </a:rPr>
              <a:t>Kom je iets te weten over het team waarbinnen hij/zij zal moeten functioneren?</a:t>
            </a:r>
            <a:endParaRPr b="0" i="1">
              <a:latin typeface="PT Serif"/>
              <a:ea typeface="PT Serif"/>
              <a:cs typeface="PT Serif"/>
              <a:sym typeface="PT Serif"/>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30"/>
          <p:cNvSpPr txBox="1"/>
          <p:nvPr>
            <p:ph type="title"/>
          </p:nvPr>
        </p:nvSpPr>
        <p:spPr>
          <a:xfrm>
            <a:off x="934500" y="391875"/>
            <a:ext cx="7275000" cy="20199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nl"/>
              <a:t>Vragen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31"/>
          <p:cNvSpPr txBox="1"/>
          <p:nvPr>
            <p:ph type="title"/>
          </p:nvPr>
        </p:nvSpPr>
        <p:spPr>
          <a:xfrm>
            <a:off x="1497200" y="753625"/>
            <a:ext cx="6975300" cy="3757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0" lang="nl"/>
              <a:t>Welke fouten heb je het laatste jaar gemaakt op het werk?</a:t>
            </a:r>
            <a:endParaRPr b="0"/>
          </a:p>
          <a:p>
            <a:pPr indent="0" lvl="0" marL="0" rtl="0" algn="l">
              <a:spcBef>
                <a:spcPts val="1000"/>
              </a:spcBef>
              <a:spcAft>
                <a:spcPts val="0"/>
              </a:spcAft>
              <a:buNone/>
            </a:pPr>
            <a:r>
              <a:rPr b="0" lang="nl"/>
              <a:t>Wat heb je hieruit geleerd?</a:t>
            </a:r>
            <a:endParaRPr b="0"/>
          </a:p>
          <a:p>
            <a:pPr indent="0" lvl="0" marL="0" rtl="0" algn="l">
              <a:spcBef>
                <a:spcPts val="1000"/>
              </a:spcBef>
              <a:spcAft>
                <a:spcPts val="1000"/>
              </a:spcAft>
              <a:buNone/>
            </a:pPr>
            <a:r>
              <a:rPr b="0" lang="nl"/>
              <a:t>Ben je zelf tot oplossingen kunnen komen? Waarom wel/niet?</a:t>
            </a:r>
            <a:endParaRPr b="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32"/>
          <p:cNvSpPr txBox="1"/>
          <p:nvPr>
            <p:ph type="title"/>
          </p:nvPr>
        </p:nvSpPr>
        <p:spPr>
          <a:xfrm>
            <a:off x="1497200" y="753625"/>
            <a:ext cx="6975300" cy="3757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0" lang="nl"/>
              <a:t>Denk eens terug aan jouw eerste weken in je nieuwe job. </a:t>
            </a:r>
            <a:endParaRPr b="0"/>
          </a:p>
          <a:p>
            <a:pPr indent="0" lvl="0" marL="0" rtl="0" algn="l">
              <a:spcBef>
                <a:spcPts val="1000"/>
              </a:spcBef>
              <a:spcAft>
                <a:spcPts val="0"/>
              </a:spcAft>
              <a:buNone/>
            </a:pPr>
            <a:r>
              <a:rPr b="0" lang="nl"/>
              <a:t>Wat kon je al en wat niet? </a:t>
            </a:r>
            <a:endParaRPr b="0"/>
          </a:p>
          <a:p>
            <a:pPr indent="0" lvl="0" marL="0" rtl="0" algn="l">
              <a:spcBef>
                <a:spcPts val="1000"/>
              </a:spcBef>
              <a:spcAft>
                <a:spcPts val="1000"/>
              </a:spcAft>
              <a:buNone/>
            </a:pPr>
            <a:r>
              <a:rPr b="0" lang="nl"/>
              <a:t>Wat heeft je geholpen om je job helemaal onder de knie te krijgen?</a:t>
            </a:r>
            <a:endParaRPr b="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33"/>
          <p:cNvSpPr txBox="1"/>
          <p:nvPr>
            <p:ph type="title"/>
          </p:nvPr>
        </p:nvSpPr>
        <p:spPr>
          <a:xfrm>
            <a:off x="1497200" y="753625"/>
            <a:ext cx="6975300" cy="375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0" lang="nl"/>
              <a:t>Hoeveel leer jij nog in jouw huidige job? Hoe leer jij bij? Hoe blijf jij bij? </a:t>
            </a:r>
            <a:endParaRPr b="0"/>
          </a:p>
          <a:p>
            <a:pPr indent="0" lvl="0" marL="0" rtl="0" algn="l">
              <a:spcBef>
                <a:spcPts val="1000"/>
              </a:spcBef>
              <a:spcAft>
                <a:spcPts val="0"/>
              </a:spcAft>
              <a:buNone/>
            </a:pPr>
            <a:r>
              <a:rPr b="0" lang="nl"/>
              <a:t>Wat doet jouw organisatie, jouw leidinggevende om leren te bevorderen? </a:t>
            </a:r>
            <a:endParaRPr b="0"/>
          </a:p>
          <a:p>
            <a:pPr indent="0" lvl="0" marL="0" rtl="0" algn="l">
              <a:spcBef>
                <a:spcPts val="1000"/>
              </a:spcBef>
              <a:spcAft>
                <a:spcPts val="1000"/>
              </a:spcAft>
              <a:buNone/>
            </a:pPr>
            <a:r>
              <a:rPr b="0" lang="nl"/>
              <a:t>Wat doe je zelf? Kan je hier voorbeelden van geven?</a:t>
            </a:r>
            <a:endParaRPr b="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34"/>
          <p:cNvSpPr txBox="1"/>
          <p:nvPr>
            <p:ph type="title"/>
          </p:nvPr>
        </p:nvSpPr>
        <p:spPr>
          <a:xfrm>
            <a:off x="1497200" y="753625"/>
            <a:ext cx="6975300" cy="3757800"/>
          </a:xfrm>
          <a:prstGeom prst="rect">
            <a:avLst/>
          </a:prstGeom>
        </p:spPr>
        <p:txBody>
          <a:bodyPr anchorCtr="0" anchor="t" bIns="91425" lIns="91425" spcFirstLastPara="1" rIns="91425" wrap="square" tIns="91425">
            <a:normAutofit/>
          </a:bodyPr>
          <a:lstStyle/>
          <a:p>
            <a:pPr indent="0" lvl="0" marL="0" rtl="0" algn="l">
              <a:spcBef>
                <a:spcPts val="0"/>
              </a:spcBef>
              <a:spcAft>
                <a:spcPts val="1000"/>
              </a:spcAft>
              <a:buNone/>
            </a:pPr>
            <a:r>
              <a:rPr b="0" lang="nl"/>
              <a:t>Wat kan jouw organisatie nog doen om jou nog te laten bijleren?</a:t>
            </a:r>
            <a:endParaRPr b="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35"/>
          <p:cNvSpPr txBox="1"/>
          <p:nvPr>
            <p:ph type="title"/>
          </p:nvPr>
        </p:nvSpPr>
        <p:spPr>
          <a:xfrm>
            <a:off x="1497200" y="753625"/>
            <a:ext cx="6975300" cy="3757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0" lang="nl"/>
              <a:t>Ben je akkoord met de volgende stelling? Waarom wel/niet?</a:t>
            </a:r>
            <a:endParaRPr b="0"/>
          </a:p>
          <a:p>
            <a:pPr indent="0" lvl="0" marL="457200" rtl="0" algn="l">
              <a:spcBef>
                <a:spcPts val="1000"/>
              </a:spcBef>
              <a:spcAft>
                <a:spcPts val="1000"/>
              </a:spcAft>
              <a:buNone/>
            </a:pPr>
            <a:r>
              <a:rPr b="0" lang="nl"/>
              <a:t>Kijken naar competenties en bijleren is vooral nuttig als je start in een nieuwe job, daarna is dit veel minder van belang.</a:t>
            </a:r>
            <a:endParaRPr b="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6"/>
          <p:cNvSpPr txBox="1"/>
          <p:nvPr>
            <p:ph type="title"/>
          </p:nvPr>
        </p:nvSpPr>
        <p:spPr>
          <a:xfrm>
            <a:off x="1497200" y="753625"/>
            <a:ext cx="6975300" cy="375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0" lang="nl"/>
              <a:t>Ben je akkoord met de volgende stelling? Waarom wel/niet?</a:t>
            </a:r>
            <a:endParaRPr b="0"/>
          </a:p>
          <a:p>
            <a:pPr indent="0" lvl="0" marL="457200" rtl="0" algn="l">
              <a:spcBef>
                <a:spcPts val="1000"/>
              </a:spcBef>
              <a:spcAft>
                <a:spcPts val="1000"/>
              </a:spcAft>
              <a:buNone/>
            </a:pPr>
            <a:r>
              <a:rPr b="0" lang="nl"/>
              <a:t>Werken rond competenties van mensen is een mooi doel, maar niet iedereen wil bijleren. Medewerkers zien er vaak het nut niet van in.</a:t>
            </a:r>
            <a:endParaRPr b="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9"/>
          <p:cNvSpPr txBox="1"/>
          <p:nvPr>
            <p:ph type="title"/>
          </p:nvPr>
        </p:nvSpPr>
        <p:spPr>
          <a:xfrm>
            <a:off x="934500" y="391875"/>
            <a:ext cx="7275000" cy="20199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nl"/>
              <a:t>Simulatieoefening </a:t>
            </a:r>
            <a:br>
              <a:rPr lang="nl"/>
            </a:br>
            <a:r>
              <a:rPr lang="nl"/>
              <a:t>Ruimte voor Competenties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7"/>
          <p:cNvSpPr txBox="1"/>
          <p:nvPr>
            <p:ph type="title"/>
          </p:nvPr>
        </p:nvSpPr>
        <p:spPr>
          <a:xfrm>
            <a:off x="1497200" y="753625"/>
            <a:ext cx="6975300" cy="3757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0" lang="nl"/>
              <a:t>Hoe kan je competenties gebruiken in jouw organisatie?</a:t>
            </a:r>
            <a:endParaRPr b="0"/>
          </a:p>
          <a:p>
            <a:pPr indent="0" lvl="0" marL="0" rtl="0" algn="l">
              <a:spcBef>
                <a:spcPts val="1000"/>
              </a:spcBef>
              <a:spcAft>
                <a:spcPts val="0"/>
              </a:spcAft>
              <a:buNone/>
            </a:pPr>
            <a:r>
              <a:rPr b="0" lang="nl"/>
              <a:t>In welke processen zijn deze nuttig? </a:t>
            </a:r>
            <a:endParaRPr b="0"/>
          </a:p>
          <a:p>
            <a:pPr indent="0" lvl="0" marL="0" rtl="0" algn="l">
              <a:spcBef>
                <a:spcPts val="1000"/>
              </a:spcBef>
              <a:spcAft>
                <a:spcPts val="1000"/>
              </a:spcAft>
              <a:buNone/>
            </a:pPr>
            <a:r>
              <a:rPr b="0" lang="nl"/>
              <a:t>Wat zijn voor- en nadelen wanneer je rond competenties gaat werken?</a:t>
            </a:r>
            <a:endParaRPr b="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8"/>
          <p:cNvSpPr txBox="1"/>
          <p:nvPr>
            <p:ph type="title"/>
          </p:nvPr>
        </p:nvSpPr>
        <p:spPr>
          <a:xfrm>
            <a:off x="934500" y="391875"/>
            <a:ext cx="7275000" cy="20199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nl"/>
              <a:t>Afsluiter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20"/>
          <p:cNvSpPr txBox="1"/>
          <p:nvPr>
            <p:ph idx="4294967295" type="title"/>
          </p:nvPr>
        </p:nvSpPr>
        <p:spPr>
          <a:xfrm>
            <a:off x="1497200" y="753625"/>
            <a:ext cx="6975300" cy="296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i="1" lang="nl" sz="2120">
                <a:latin typeface="PT Serif"/>
                <a:ea typeface="PT Serif"/>
                <a:cs typeface="PT Serif"/>
                <a:sym typeface="PT Serif"/>
              </a:rPr>
              <a:t>Maak een overzicht van competenties die je organisatie zal nodig hebben in de toekomst. Geef daarna een antwoord op de volgende vragen:</a:t>
            </a:r>
            <a:endParaRPr i="1" sz="2120">
              <a:latin typeface="PT Serif"/>
              <a:ea typeface="PT Serif"/>
              <a:cs typeface="PT Serif"/>
              <a:sym typeface="PT Serif"/>
            </a:endParaRPr>
          </a:p>
          <a:p>
            <a:pPr indent="-363220" lvl="0" marL="457200" rtl="0" algn="l">
              <a:spcBef>
                <a:spcPts val="1000"/>
              </a:spcBef>
              <a:spcAft>
                <a:spcPts val="0"/>
              </a:spcAft>
              <a:buSzPts val="2120"/>
              <a:buFont typeface="PT Serif"/>
              <a:buChar char="›"/>
            </a:pPr>
            <a:r>
              <a:rPr b="0" i="1" lang="nl" sz="2120">
                <a:latin typeface="PT Serif"/>
                <a:ea typeface="PT Serif"/>
                <a:cs typeface="PT Serif"/>
                <a:sym typeface="PT Serif"/>
              </a:rPr>
              <a:t>Welke van deze competenties heb je al in huis? Welke niet? Welke heb je nu in huis maar ga je binnenkort niet meer nodig hebben?</a:t>
            </a:r>
            <a:endParaRPr b="0" i="1" sz="2120">
              <a:latin typeface="PT Serif"/>
              <a:ea typeface="PT Serif"/>
              <a:cs typeface="PT Serif"/>
              <a:sym typeface="PT Serif"/>
            </a:endParaRPr>
          </a:p>
          <a:p>
            <a:pPr indent="-363220" lvl="0" marL="457200" rtl="0" algn="l">
              <a:spcBef>
                <a:spcPts val="1000"/>
              </a:spcBef>
              <a:spcAft>
                <a:spcPts val="0"/>
              </a:spcAft>
              <a:buSzPts val="2120"/>
              <a:buFont typeface="PT Serif"/>
              <a:buChar char="›"/>
            </a:pPr>
            <a:r>
              <a:rPr b="0" i="1" lang="nl" sz="2120">
                <a:latin typeface="PT Serif"/>
                <a:ea typeface="PT Serif"/>
                <a:cs typeface="PT Serif"/>
                <a:sym typeface="PT Serif"/>
              </a:rPr>
              <a:t>Hoe krijg je de competenties die je mist toch nog in huis? Welke opties heb je?</a:t>
            </a:r>
            <a:endParaRPr b="0" i="1" sz="2120">
              <a:latin typeface="PT Serif"/>
              <a:ea typeface="PT Serif"/>
              <a:cs typeface="PT Serif"/>
              <a:sym typeface="PT Serif"/>
            </a:endParaRPr>
          </a:p>
          <a:p>
            <a:pPr indent="-363220" lvl="0" marL="457200" rtl="0" algn="l">
              <a:spcBef>
                <a:spcPts val="1000"/>
              </a:spcBef>
              <a:spcAft>
                <a:spcPts val="1000"/>
              </a:spcAft>
              <a:buSzPts val="2120"/>
              <a:buFont typeface="PT Serif"/>
              <a:buChar char="›"/>
            </a:pPr>
            <a:r>
              <a:rPr b="0" i="1" lang="nl" sz="2120">
                <a:latin typeface="PT Serif"/>
                <a:ea typeface="PT Serif"/>
                <a:cs typeface="PT Serif"/>
                <a:sym typeface="PT Serif"/>
              </a:rPr>
              <a:t>Wat betekent dit voor de organisatie? Voor de medewerkers? Hoe kan je hen hierop voorbereiden?</a:t>
            </a:r>
            <a:endParaRPr b="0" i="1" sz="2120">
              <a:latin typeface="PT Serif"/>
              <a:ea typeface="PT Serif"/>
              <a:cs typeface="PT Serif"/>
              <a:sym typeface="PT Serif"/>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21"/>
          <p:cNvSpPr txBox="1"/>
          <p:nvPr>
            <p:ph idx="4294967295" type="title"/>
          </p:nvPr>
        </p:nvSpPr>
        <p:spPr>
          <a:xfrm>
            <a:off x="1497200" y="753625"/>
            <a:ext cx="6975300" cy="296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i="1" lang="nl" sz="2120">
                <a:latin typeface="PT Serif"/>
                <a:ea typeface="PT Serif"/>
                <a:cs typeface="PT Serif"/>
                <a:sym typeface="PT Serif"/>
              </a:rPr>
              <a:t>Ga na bij jezelf waar je sterktes liggen en waar je energie van krijgt. Hoe kan je je eigen job hierrond bijsturen? Gebruik de vragen om je antwoord te vormen:</a:t>
            </a:r>
            <a:endParaRPr i="1" sz="2120">
              <a:latin typeface="PT Serif"/>
              <a:ea typeface="PT Serif"/>
              <a:cs typeface="PT Serif"/>
              <a:sym typeface="PT Serif"/>
            </a:endParaRPr>
          </a:p>
          <a:p>
            <a:pPr indent="-363220" lvl="0" marL="457200" rtl="0" algn="l">
              <a:spcBef>
                <a:spcPts val="1000"/>
              </a:spcBef>
              <a:spcAft>
                <a:spcPts val="0"/>
              </a:spcAft>
              <a:buSzPts val="2120"/>
              <a:buFont typeface="PT Serif"/>
              <a:buChar char="›"/>
            </a:pPr>
            <a:r>
              <a:rPr b="0" i="1" lang="nl" sz="2120">
                <a:latin typeface="PT Serif"/>
                <a:ea typeface="PT Serif"/>
                <a:cs typeface="PT Serif"/>
                <a:sym typeface="PT Serif"/>
              </a:rPr>
              <a:t>Waar ben je sterk in? Welke taken doe je graag? Van welke soort taken of activiteiten krijg je energie?</a:t>
            </a:r>
            <a:endParaRPr b="0" i="1" sz="2120">
              <a:latin typeface="PT Serif"/>
              <a:ea typeface="PT Serif"/>
              <a:cs typeface="PT Serif"/>
              <a:sym typeface="PT Serif"/>
            </a:endParaRPr>
          </a:p>
          <a:p>
            <a:pPr indent="-363220" lvl="0" marL="457200" rtl="0" algn="l">
              <a:spcBef>
                <a:spcPts val="1000"/>
              </a:spcBef>
              <a:spcAft>
                <a:spcPts val="0"/>
              </a:spcAft>
              <a:buSzPts val="2120"/>
              <a:buFont typeface="PT Serif"/>
              <a:buChar char="›"/>
            </a:pPr>
            <a:r>
              <a:rPr b="0" i="1" lang="nl" sz="2120">
                <a:latin typeface="PT Serif"/>
                <a:ea typeface="PT Serif"/>
                <a:cs typeface="PT Serif"/>
                <a:sym typeface="PT Serif"/>
              </a:rPr>
              <a:t>Welke taken lopen moeilijk? Hoe komt dit?</a:t>
            </a:r>
            <a:endParaRPr b="0" i="1" sz="2120">
              <a:latin typeface="PT Serif"/>
              <a:ea typeface="PT Serif"/>
              <a:cs typeface="PT Serif"/>
              <a:sym typeface="PT Serif"/>
            </a:endParaRPr>
          </a:p>
          <a:p>
            <a:pPr indent="-363220" lvl="0" marL="457200" rtl="0" algn="l">
              <a:spcBef>
                <a:spcPts val="1000"/>
              </a:spcBef>
              <a:spcAft>
                <a:spcPts val="0"/>
              </a:spcAft>
              <a:buSzPts val="2120"/>
              <a:buFont typeface="PT Serif"/>
              <a:buChar char="›"/>
            </a:pPr>
            <a:r>
              <a:rPr b="0" i="1" lang="nl" sz="2120">
                <a:latin typeface="PT Serif"/>
                <a:ea typeface="PT Serif"/>
                <a:cs typeface="PT Serif"/>
                <a:sym typeface="PT Serif"/>
              </a:rPr>
              <a:t>Welke taken gaan goed, maar zou je liever niet meer doen?</a:t>
            </a:r>
            <a:endParaRPr b="0" i="1" sz="2120">
              <a:latin typeface="PT Serif"/>
              <a:ea typeface="PT Serif"/>
              <a:cs typeface="PT Serif"/>
              <a:sym typeface="PT Serif"/>
            </a:endParaRPr>
          </a:p>
          <a:p>
            <a:pPr indent="-363220" lvl="0" marL="457200" rtl="0" algn="l">
              <a:spcBef>
                <a:spcPts val="1000"/>
              </a:spcBef>
              <a:spcAft>
                <a:spcPts val="1000"/>
              </a:spcAft>
              <a:buSzPts val="2120"/>
              <a:buFont typeface="PT Serif"/>
              <a:buChar char="›"/>
            </a:pPr>
            <a:r>
              <a:rPr b="0" i="1" lang="nl" sz="2120">
                <a:latin typeface="PT Serif"/>
                <a:ea typeface="PT Serif"/>
                <a:cs typeface="PT Serif"/>
                <a:sym typeface="PT Serif"/>
              </a:rPr>
              <a:t>Wat zou je nog willen ontdekken? Waarin zou je nog willen bijleren?</a:t>
            </a:r>
            <a:endParaRPr b="0" i="1" sz="2120">
              <a:latin typeface="PT Serif"/>
              <a:ea typeface="PT Serif"/>
              <a:cs typeface="PT Serif"/>
              <a:sym typeface="PT Serif"/>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22"/>
          <p:cNvSpPr txBox="1"/>
          <p:nvPr>
            <p:ph idx="4294967295" type="title"/>
          </p:nvPr>
        </p:nvSpPr>
        <p:spPr>
          <a:xfrm>
            <a:off x="1497200" y="753625"/>
            <a:ext cx="6975300" cy="296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nl" sz="2120">
                <a:latin typeface="PT Serif"/>
                <a:ea typeface="PT Serif"/>
                <a:cs typeface="PT Serif"/>
                <a:sym typeface="PT Serif"/>
              </a:rPr>
              <a:t>Wat is strategisch competentiemanagement? </a:t>
            </a:r>
            <a:endParaRPr i="1" sz="2120">
              <a:latin typeface="PT Serif"/>
              <a:ea typeface="PT Serif"/>
              <a:cs typeface="PT Serif"/>
              <a:sym typeface="PT Serif"/>
            </a:endParaRPr>
          </a:p>
          <a:p>
            <a:pPr indent="-363220" lvl="0" marL="457200" rtl="0" algn="l">
              <a:spcBef>
                <a:spcPts val="1000"/>
              </a:spcBef>
              <a:spcAft>
                <a:spcPts val="0"/>
              </a:spcAft>
              <a:buSzPts val="2120"/>
              <a:buFont typeface="PT Serif"/>
              <a:buChar char="›"/>
            </a:pPr>
            <a:r>
              <a:rPr b="0" i="1" lang="nl" sz="2120">
                <a:latin typeface="PT Serif"/>
                <a:ea typeface="PT Serif"/>
                <a:cs typeface="PT Serif"/>
                <a:sym typeface="PT Serif"/>
              </a:rPr>
              <a:t>Wat verstaan jullie hieronder?</a:t>
            </a:r>
            <a:endParaRPr b="0" i="1" sz="2120">
              <a:latin typeface="PT Serif"/>
              <a:ea typeface="PT Serif"/>
              <a:cs typeface="PT Serif"/>
              <a:sym typeface="PT Serif"/>
            </a:endParaRPr>
          </a:p>
          <a:p>
            <a:pPr indent="0" lvl="0" marL="0" rtl="0" algn="l">
              <a:spcBef>
                <a:spcPts val="1000"/>
              </a:spcBef>
              <a:spcAft>
                <a:spcPts val="0"/>
              </a:spcAft>
              <a:buNone/>
            </a:pPr>
            <a:r>
              <a:t/>
            </a:r>
            <a:endParaRPr i="1" sz="2120">
              <a:latin typeface="PT Serif"/>
              <a:ea typeface="PT Serif"/>
              <a:cs typeface="PT Serif"/>
              <a:sym typeface="PT Serif"/>
            </a:endParaRPr>
          </a:p>
          <a:p>
            <a:pPr indent="0" lvl="0" marL="0" rtl="0" algn="l">
              <a:spcBef>
                <a:spcPts val="1000"/>
              </a:spcBef>
              <a:spcAft>
                <a:spcPts val="0"/>
              </a:spcAft>
              <a:buNone/>
            </a:pPr>
            <a:r>
              <a:rPr i="1" lang="nl" sz="2120">
                <a:latin typeface="PT Serif"/>
                <a:ea typeface="PT Serif"/>
                <a:cs typeface="PT Serif"/>
                <a:sym typeface="PT Serif"/>
              </a:rPr>
              <a:t>Zet jouw organisatie in op strategisch competentiemanagement? </a:t>
            </a:r>
            <a:endParaRPr i="1" sz="2120">
              <a:latin typeface="PT Serif"/>
              <a:ea typeface="PT Serif"/>
              <a:cs typeface="PT Serif"/>
              <a:sym typeface="PT Serif"/>
            </a:endParaRPr>
          </a:p>
          <a:p>
            <a:pPr indent="-363220" lvl="0" marL="457200" rtl="0" algn="l">
              <a:spcBef>
                <a:spcPts val="1000"/>
              </a:spcBef>
              <a:spcAft>
                <a:spcPts val="0"/>
              </a:spcAft>
              <a:buSzPts val="2120"/>
              <a:buFont typeface="PT Serif"/>
              <a:buChar char="›"/>
            </a:pPr>
            <a:r>
              <a:rPr b="0" i="1" lang="nl" sz="2120">
                <a:latin typeface="PT Serif"/>
                <a:ea typeface="PT Serif"/>
                <a:cs typeface="PT Serif"/>
                <a:sym typeface="PT Serif"/>
              </a:rPr>
              <a:t>Wat doen jullie wel/niet? </a:t>
            </a:r>
            <a:endParaRPr b="0" i="1" sz="2120">
              <a:latin typeface="PT Serif"/>
              <a:ea typeface="PT Serif"/>
              <a:cs typeface="PT Serif"/>
              <a:sym typeface="PT Serif"/>
            </a:endParaRPr>
          </a:p>
          <a:p>
            <a:pPr indent="-363220" lvl="0" marL="457200" rtl="0" algn="l">
              <a:spcBef>
                <a:spcPts val="1000"/>
              </a:spcBef>
              <a:spcAft>
                <a:spcPts val="1000"/>
              </a:spcAft>
              <a:buSzPts val="2120"/>
              <a:buFont typeface="PT Serif"/>
              <a:buChar char="›"/>
            </a:pPr>
            <a:r>
              <a:rPr b="0" i="1" lang="nl" sz="2120">
                <a:latin typeface="PT Serif"/>
                <a:ea typeface="PT Serif"/>
                <a:cs typeface="PT Serif"/>
                <a:sym typeface="PT Serif"/>
              </a:rPr>
              <a:t>Waarom?</a:t>
            </a:r>
            <a:endParaRPr b="0" i="1" sz="2120">
              <a:latin typeface="PT Serif"/>
              <a:ea typeface="PT Serif"/>
              <a:cs typeface="PT Serif"/>
              <a:sym typeface="PT Serif"/>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3"/>
          <p:cNvSpPr txBox="1"/>
          <p:nvPr>
            <p:ph type="title"/>
          </p:nvPr>
        </p:nvSpPr>
        <p:spPr>
          <a:xfrm>
            <a:off x="934500" y="874200"/>
            <a:ext cx="7275000" cy="203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nl">
                <a:solidFill>
                  <a:schemeClr val="dk1"/>
                </a:solidFill>
              </a:rPr>
              <a:t>Voorbeelden:</a:t>
            </a:r>
            <a:endParaRPr>
              <a:solidFill>
                <a:schemeClr val="dk1"/>
              </a:solidFill>
            </a:endParaRPr>
          </a:p>
          <a:p>
            <a:pPr indent="0" lvl="0" marL="0" rtl="0" algn="ctr">
              <a:spcBef>
                <a:spcPts val="0"/>
              </a:spcBef>
              <a:spcAft>
                <a:spcPts val="0"/>
              </a:spcAft>
              <a:buNone/>
            </a:pPr>
            <a:r>
              <a:rPr lang="nl">
                <a:solidFill>
                  <a:schemeClr val="dk1"/>
                </a:solidFill>
              </a:rPr>
              <a:t>vacatures</a:t>
            </a:r>
            <a:endParaRPr>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95" name="Shape 95"/>
        <p:cNvGrpSpPr/>
        <p:nvPr/>
      </p:nvGrpSpPr>
      <p:grpSpPr>
        <a:xfrm>
          <a:off x="0" y="0"/>
          <a:ext cx="0" cy="0"/>
          <a:chOff x="0" y="0"/>
          <a:chExt cx="0" cy="0"/>
        </a:xfrm>
      </p:grpSpPr>
      <p:sp>
        <p:nvSpPr>
          <p:cNvPr id="96" name="Google Shape;96;p24"/>
          <p:cNvSpPr txBox="1"/>
          <p:nvPr/>
        </p:nvSpPr>
        <p:spPr>
          <a:xfrm>
            <a:off x="322075" y="463200"/>
            <a:ext cx="3837000" cy="985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nl" sz="1300">
                <a:solidFill>
                  <a:schemeClr val="dk1"/>
                </a:solidFill>
                <a:latin typeface="Open Sans"/>
                <a:ea typeface="Open Sans"/>
                <a:cs typeface="Open Sans"/>
                <a:sym typeface="Open Sans"/>
              </a:rPr>
              <a:t>Als assistent winkelmanager zorg je, in tandem met de winkelmanager, voor een vlot reilen en zeilen van de winkel en helpt alles tot in de puntjes te organiseren.</a:t>
            </a:r>
            <a:endParaRPr sz="1300">
              <a:solidFill>
                <a:schemeClr val="dk1"/>
              </a:solidFill>
              <a:latin typeface="Open Sans"/>
              <a:ea typeface="Open Sans"/>
              <a:cs typeface="Open Sans"/>
              <a:sym typeface="Open Sans"/>
            </a:endParaRPr>
          </a:p>
        </p:txBody>
      </p:sp>
      <p:sp>
        <p:nvSpPr>
          <p:cNvPr id="97" name="Google Shape;97;p24"/>
          <p:cNvSpPr txBox="1"/>
          <p:nvPr>
            <p:ph idx="2" type="body"/>
          </p:nvPr>
        </p:nvSpPr>
        <p:spPr>
          <a:xfrm>
            <a:off x="322075" y="1448400"/>
            <a:ext cx="3837000" cy="3695100"/>
          </a:xfrm>
          <a:prstGeom prst="rect">
            <a:avLst/>
          </a:prstGeom>
        </p:spPr>
        <p:txBody>
          <a:bodyPr anchorCtr="0" anchor="t" bIns="91425" lIns="91425" spcFirstLastPara="1" rIns="91425" wrap="square" tIns="91425">
            <a:normAutofit lnSpcReduction="20000"/>
          </a:bodyPr>
          <a:lstStyle/>
          <a:p>
            <a:pPr indent="0" lvl="0" marL="0" rtl="0" algn="l">
              <a:lnSpc>
                <a:spcPct val="115000"/>
              </a:lnSpc>
              <a:spcBef>
                <a:spcPts val="0"/>
              </a:spcBef>
              <a:spcAft>
                <a:spcPts val="0"/>
              </a:spcAft>
              <a:buNone/>
            </a:pPr>
            <a:r>
              <a:rPr b="1" lang="nl" sz="1300">
                <a:solidFill>
                  <a:schemeClr val="dk1"/>
                </a:solidFill>
                <a:latin typeface="Open Sans"/>
                <a:ea typeface="Open Sans"/>
                <a:cs typeface="Open Sans"/>
                <a:sym typeface="Open Sans"/>
              </a:rPr>
              <a:t>Profiel</a:t>
            </a:r>
            <a:endParaRPr b="1" sz="1300">
              <a:solidFill>
                <a:schemeClr val="dk1"/>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sz="1300">
              <a:solidFill>
                <a:schemeClr val="dk1"/>
              </a:solidFill>
              <a:latin typeface="Open Sans"/>
              <a:ea typeface="Open Sans"/>
              <a:cs typeface="Open Sans"/>
              <a:sym typeface="Open Sans"/>
            </a:endParaRPr>
          </a:p>
          <a:p>
            <a:pPr indent="-311150" lvl="0" marL="457200" rtl="0" algn="l">
              <a:lnSpc>
                <a:spcPct val="115000"/>
              </a:lnSpc>
              <a:spcBef>
                <a:spcPts val="0"/>
              </a:spcBef>
              <a:spcAft>
                <a:spcPts val="0"/>
              </a:spcAft>
              <a:buClr>
                <a:schemeClr val="dk1"/>
              </a:buClr>
              <a:buSzPts val="1300"/>
              <a:buFont typeface="Open Sans"/>
              <a:buChar char="●"/>
            </a:pPr>
            <a:r>
              <a:rPr lang="nl" sz="1300">
                <a:solidFill>
                  <a:schemeClr val="dk1"/>
                </a:solidFill>
                <a:latin typeface="Open Sans"/>
                <a:ea typeface="Open Sans"/>
                <a:cs typeface="Open Sans"/>
                <a:sym typeface="Open Sans"/>
              </a:rPr>
              <a:t>Ervaring – Je hebt minstens een diploma middelbare school en bij voorkeur heb je al een eerste ervaring in de winkel achter de rug. Het belangrijkste is je gedrevenheid en enthousiasme.</a:t>
            </a:r>
            <a:endParaRPr sz="1300">
              <a:solidFill>
                <a:schemeClr val="dk1"/>
              </a:solidFill>
              <a:latin typeface="Open Sans"/>
              <a:ea typeface="Open Sans"/>
              <a:cs typeface="Open Sans"/>
              <a:sym typeface="Open Sans"/>
            </a:endParaRPr>
          </a:p>
          <a:p>
            <a:pPr indent="-311150" lvl="0" marL="457200" rtl="0" algn="l">
              <a:lnSpc>
                <a:spcPct val="115000"/>
              </a:lnSpc>
              <a:spcBef>
                <a:spcPts val="1000"/>
              </a:spcBef>
              <a:spcAft>
                <a:spcPts val="0"/>
              </a:spcAft>
              <a:buClr>
                <a:schemeClr val="dk1"/>
              </a:buClr>
              <a:buSzPts val="1300"/>
              <a:buFont typeface="Open Sans"/>
              <a:buChar char="●"/>
            </a:pPr>
            <a:r>
              <a:rPr lang="nl" sz="1300">
                <a:solidFill>
                  <a:schemeClr val="dk1"/>
                </a:solidFill>
                <a:latin typeface="Open Sans"/>
                <a:ea typeface="Open Sans"/>
                <a:cs typeface="Open Sans"/>
                <a:sym typeface="Open Sans"/>
              </a:rPr>
              <a:t>Beslissingen nemen – Je bent zeker van je stuk en durft beslissingen nemen.</a:t>
            </a:r>
            <a:endParaRPr sz="1300">
              <a:solidFill>
                <a:schemeClr val="dk1"/>
              </a:solidFill>
              <a:latin typeface="Open Sans"/>
              <a:ea typeface="Open Sans"/>
              <a:cs typeface="Open Sans"/>
              <a:sym typeface="Open Sans"/>
            </a:endParaRPr>
          </a:p>
          <a:p>
            <a:pPr indent="-311150" lvl="0" marL="457200" rtl="0" algn="l">
              <a:lnSpc>
                <a:spcPct val="115000"/>
              </a:lnSpc>
              <a:spcBef>
                <a:spcPts val="1000"/>
              </a:spcBef>
              <a:spcAft>
                <a:spcPts val="0"/>
              </a:spcAft>
              <a:buClr>
                <a:schemeClr val="dk1"/>
              </a:buClr>
              <a:buSzPts val="1300"/>
              <a:buFont typeface="Open Sans"/>
              <a:buChar char="●"/>
            </a:pPr>
            <a:r>
              <a:rPr lang="nl" sz="1300">
                <a:solidFill>
                  <a:schemeClr val="dk1"/>
                </a:solidFill>
                <a:latin typeface="Open Sans"/>
                <a:ea typeface="Open Sans"/>
                <a:cs typeface="Open Sans"/>
                <a:sym typeface="Open Sans"/>
              </a:rPr>
              <a:t>Leiderschapsskills – Je vindt het belangrijk dat mensen zich goed voelen op de werkvloer. Je weet teamleden op een positieve manier te motiveren.</a:t>
            </a:r>
            <a:endParaRPr sz="1300">
              <a:solidFill>
                <a:schemeClr val="dk1"/>
              </a:solidFill>
              <a:latin typeface="Open Sans"/>
              <a:ea typeface="Open Sans"/>
              <a:cs typeface="Open Sans"/>
              <a:sym typeface="Open Sans"/>
            </a:endParaRPr>
          </a:p>
          <a:p>
            <a:pPr indent="-311150" lvl="0" marL="457200" rtl="0" algn="l">
              <a:lnSpc>
                <a:spcPct val="115000"/>
              </a:lnSpc>
              <a:spcBef>
                <a:spcPts val="1000"/>
              </a:spcBef>
              <a:spcAft>
                <a:spcPts val="1000"/>
              </a:spcAft>
              <a:buClr>
                <a:schemeClr val="dk1"/>
              </a:buClr>
              <a:buSzPts val="1300"/>
              <a:buFont typeface="Open Sans"/>
              <a:buChar char="●"/>
            </a:pPr>
            <a:r>
              <a:rPr lang="nl" sz="1300">
                <a:solidFill>
                  <a:schemeClr val="dk1"/>
                </a:solidFill>
                <a:latin typeface="Open Sans"/>
                <a:ea typeface="Open Sans"/>
                <a:cs typeface="Open Sans"/>
                <a:sym typeface="Open Sans"/>
              </a:rPr>
              <a:t>Communicatief – Je kan jouw feedback, suggesties en gedachten helder overbrengen aan collega's.</a:t>
            </a:r>
            <a:endParaRPr/>
          </a:p>
        </p:txBody>
      </p:sp>
      <p:sp>
        <p:nvSpPr>
          <p:cNvPr id="98" name="Google Shape;98;p24"/>
          <p:cNvSpPr txBox="1"/>
          <p:nvPr>
            <p:ph idx="2" type="body"/>
          </p:nvPr>
        </p:nvSpPr>
        <p:spPr>
          <a:xfrm>
            <a:off x="5053025" y="463200"/>
            <a:ext cx="3837000" cy="4680300"/>
          </a:xfrm>
          <a:prstGeom prst="rect">
            <a:avLst/>
          </a:prstGeom>
        </p:spPr>
        <p:txBody>
          <a:bodyPr anchorCtr="0" anchor="t" bIns="91425" lIns="91425" spcFirstLastPara="1" rIns="91425" wrap="square" tIns="91425">
            <a:normAutofit fontScale="92500" lnSpcReduction="20000"/>
          </a:bodyPr>
          <a:lstStyle/>
          <a:p>
            <a:pPr indent="0" lvl="0" marL="0" rtl="0" algn="l">
              <a:lnSpc>
                <a:spcPct val="115000"/>
              </a:lnSpc>
              <a:spcBef>
                <a:spcPts val="0"/>
              </a:spcBef>
              <a:spcAft>
                <a:spcPts val="0"/>
              </a:spcAft>
              <a:buNone/>
            </a:pPr>
            <a:r>
              <a:rPr b="1" lang="nl" sz="1300">
                <a:solidFill>
                  <a:schemeClr val="dk1"/>
                </a:solidFill>
                <a:latin typeface="Open Sans"/>
                <a:ea typeface="Open Sans"/>
                <a:cs typeface="Open Sans"/>
                <a:sym typeface="Open Sans"/>
              </a:rPr>
              <a:t>Wat doe je als assistent winkelmanager?</a:t>
            </a:r>
            <a:endParaRPr b="1" sz="1300">
              <a:solidFill>
                <a:schemeClr val="dk1"/>
              </a:solidFill>
              <a:latin typeface="Open Sans"/>
              <a:ea typeface="Open Sans"/>
              <a:cs typeface="Open Sans"/>
              <a:sym typeface="Open Sans"/>
            </a:endParaRPr>
          </a:p>
          <a:p>
            <a:pPr indent="-304958" lvl="0" marL="457200" rtl="0" algn="l">
              <a:lnSpc>
                <a:spcPct val="115000"/>
              </a:lnSpc>
              <a:spcBef>
                <a:spcPts val="1000"/>
              </a:spcBef>
              <a:spcAft>
                <a:spcPts val="0"/>
              </a:spcAft>
              <a:buClr>
                <a:schemeClr val="dk1"/>
              </a:buClr>
              <a:buSzPct val="100000"/>
              <a:buFont typeface="Open Sans"/>
              <a:buChar char="●"/>
            </a:pPr>
            <a:r>
              <a:rPr lang="nl" sz="1300">
                <a:solidFill>
                  <a:schemeClr val="dk1"/>
                </a:solidFill>
                <a:latin typeface="Open Sans"/>
                <a:ea typeface="Open Sans"/>
                <a:cs typeface="Open Sans"/>
                <a:sym typeface="Open Sans"/>
              </a:rPr>
              <a:t>Als assistent ben je de rechterhand van de winkelmanager: jullie zorgen er samen voor dat de operationele doelstellingen behaald worden. Is de winkelmanager afwezig? Dan ben jij de eindverantwoordelijke.</a:t>
            </a:r>
            <a:endParaRPr sz="1300">
              <a:solidFill>
                <a:schemeClr val="dk1"/>
              </a:solidFill>
              <a:latin typeface="Open Sans"/>
              <a:ea typeface="Open Sans"/>
              <a:cs typeface="Open Sans"/>
              <a:sym typeface="Open Sans"/>
            </a:endParaRPr>
          </a:p>
          <a:p>
            <a:pPr indent="-304958" lvl="0" marL="457200" rtl="0" algn="l">
              <a:lnSpc>
                <a:spcPct val="115000"/>
              </a:lnSpc>
              <a:spcBef>
                <a:spcPts val="1000"/>
              </a:spcBef>
              <a:spcAft>
                <a:spcPts val="0"/>
              </a:spcAft>
              <a:buClr>
                <a:schemeClr val="dk1"/>
              </a:buClr>
              <a:buSzPct val="100000"/>
              <a:buFont typeface="Open Sans"/>
              <a:buChar char="●"/>
            </a:pPr>
            <a:r>
              <a:rPr lang="nl" sz="1300">
                <a:solidFill>
                  <a:schemeClr val="dk1"/>
                </a:solidFill>
                <a:latin typeface="Open Sans"/>
                <a:ea typeface="Open Sans"/>
                <a:cs typeface="Open Sans"/>
                <a:sym typeface="Open Sans"/>
              </a:rPr>
              <a:t>Je geeft het goede voorbeeld op de werkvloer en motiveert collega’s.</a:t>
            </a:r>
            <a:endParaRPr sz="1300">
              <a:solidFill>
                <a:schemeClr val="dk1"/>
              </a:solidFill>
              <a:latin typeface="Open Sans"/>
              <a:ea typeface="Open Sans"/>
              <a:cs typeface="Open Sans"/>
              <a:sym typeface="Open Sans"/>
            </a:endParaRPr>
          </a:p>
          <a:p>
            <a:pPr indent="-304958" lvl="0" marL="457200" rtl="0" algn="l">
              <a:lnSpc>
                <a:spcPct val="115000"/>
              </a:lnSpc>
              <a:spcBef>
                <a:spcPts val="1000"/>
              </a:spcBef>
              <a:spcAft>
                <a:spcPts val="0"/>
              </a:spcAft>
              <a:buClr>
                <a:schemeClr val="dk1"/>
              </a:buClr>
              <a:buSzPct val="100000"/>
              <a:buFont typeface="Open Sans"/>
              <a:buChar char="●"/>
            </a:pPr>
            <a:r>
              <a:rPr lang="nl" sz="1300">
                <a:solidFill>
                  <a:schemeClr val="dk1"/>
                </a:solidFill>
                <a:latin typeface="Open Sans"/>
                <a:ea typeface="Open Sans"/>
                <a:cs typeface="Open Sans"/>
                <a:sym typeface="Open Sans"/>
              </a:rPr>
              <a:t>Je ziet erop toe dat de rekken er piekfijn uitzien.</a:t>
            </a:r>
            <a:endParaRPr sz="1300">
              <a:solidFill>
                <a:schemeClr val="dk1"/>
              </a:solidFill>
              <a:latin typeface="Open Sans"/>
              <a:ea typeface="Open Sans"/>
              <a:cs typeface="Open Sans"/>
              <a:sym typeface="Open Sans"/>
            </a:endParaRPr>
          </a:p>
          <a:p>
            <a:pPr indent="-304958" lvl="0" marL="457200" rtl="0" algn="l">
              <a:lnSpc>
                <a:spcPct val="115000"/>
              </a:lnSpc>
              <a:spcBef>
                <a:spcPts val="1000"/>
              </a:spcBef>
              <a:spcAft>
                <a:spcPts val="0"/>
              </a:spcAft>
              <a:buClr>
                <a:schemeClr val="dk1"/>
              </a:buClr>
              <a:buSzPct val="100000"/>
              <a:buFont typeface="Open Sans"/>
              <a:buChar char="●"/>
            </a:pPr>
            <a:r>
              <a:rPr lang="nl" sz="1300">
                <a:solidFill>
                  <a:schemeClr val="dk1"/>
                </a:solidFill>
                <a:latin typeface="Open Sans"/>
                <a:ea typeface="Open Sans"/>
                <a:cs typeface="Open Sans"/>
                <a:sym typeface="Open Sans"/>
              </a:rPr>
              <a:t>Je spart mee over ideeën om de klantervaring te verbeteren en onze klanten een uitstekende service te bieden.</a:t>
            </a:r>
            <a:endParaRPr sz="1300">
              <a:solidFill>
                <a:schemeClr val="dk1"/>
              </a:solidFill>
              <a:latin typeface="Open Sans"/>
              <a:ea typeface="Open Sans"/>
              <a:cs typeface="Open Sans"/>
              <a:sym typeface="Open Sans"/>
            </a:endParaRPr>
          </a:p>
          <a:p>
            <a:pPr indent="-304958" lvl="0" marL="457200" rtl="0" algn="l">
              <a:lnSpc>
                <a:spcPct val="115000"/>
              </a:lnSpc>
              <a:spcBef>
                <a:spcPts val="1000"/>
              </a:spcBef>
              <a:spcAft>
                <a:spcPts val="0"/>
              </a:spcAft>
              <a:buClr>
                <a:schemeClr val="dk1"/>
              </a:buClr>
              <a:buSzPct val="100000"/>
              <a:buFont typeface="Open Sans"/>
              <a:buChar char="●"/>
            </a:pPr>
            <a:r>
              <a:rPr lang="nl" sz="1300">
                <a:solidFill>
                  <a:schemeClr val="dk1"/>
                </a:solidFill>
                <a:latin typeface="Open Sans"/>
                <a:ea typeface="Open Sans"/>
                <a:cs typeface="Open Sans"/>
                <a:sym typeface="Open Sans"/>
              </a:rPr>
              <a:t>Je volgt de verkoopcijfers op samen met de winkelmanager en zorgt ervoor dat de winkel goed draait.</a:t>
            </a:r>
            <a:endParaRPr sz="1300">
              <a:solidFill>
                <a:schemeClr val="dk1"/>
              </a:solidFill>
              <a:latin typeface="Open Sans"/>
              <a:ea typeface="Open Sans"/>
              <a:cs typeface="Open Sans"/>
              <a:sym typeface="Open Sans"/>
            </a:endParaRPr>
          </a:p>
          <a:p>
            <a:pPr indent="-304958" lvl="0" marL="457200" rtl="0" algn="l">
              <a:lnSpc>
                <a:spcPct val="115000"/>
              </a:lnSpc>
              <a:spcBef>
                <a:spcPts val="1000"/>
              </a:spcBef>
              <a:spcAft>
                <a:spcPts val="0"/>
              </a:spcAft>
              <a:buClr>
                <a:schemeClr val="dk1"/>
              </a:buClr>
              <a:buSzPct val="100000"/>
              <a:buFont typeface="Open Sans"/>
              <a:buChar char="●"/>
            </a:pPr>
            <a:r>
              <a:rPr lang="nl" sz="1300">
                <a:solidFill>
                  <a:schemeClr val="dk1"/>
                </a:solidFill>
                <a:latin typeface="Open Sans"/>
                <a:ea typeface="Open Sans"/>
                <a:cs typeface="Open Sans"/>
                <a:sym typeface="Open Sans"/>
              </a:rPr>
              <a:t>Je bereidt de uurroosters en planningen voor.</a:t>
            </a:r>
            <a:endParaRPr sz="1300">
              <a:solidFill>
                <a:schemeClr val="dk1"/>
              </a:solidFill>
              <a:latin typeface="Open Sans"/>
              <a:ea typeface="Open Sans"/>
              <a:cs typeface="Open Sans"/>
              <a:sym typeface="Open Sans"/>
            </a:endParaRPr>
          </a:p>
          <a:p>
            <a:pPr indent="-304958" lvl="0" marL="457200" rtl="0" algn="l">
              <a:lnSpc>
                <a:spcPct val="115000"/>
              </a:lnSpc>
              <a:spcBef>
                <a:spcPts val="1000"/>
              </a:spcBef>
              <a:spcAft>
                <a:spcPts val="1000"/>
              </a:spcAft>
              <a:buClr>
                <a:schemeClr val="dk1"/>
              </a:buClr>
              <a:buSzPct val="100000"/>
              <a:buFont typeface="Open Sans"/>
              <a:buChar char="●"/>
            </a:pPr>
            <a:r>
              <a:rPr lang="nl" sz="1300">
                <a:solidFill>
                  <a:schemeClr val="dk1"/>
                </a:solidFill>
                <a:latin typeface="Open Sans"/>
                <a:ea typeface="Open Sans"/>
                <a:cs typeface="Open Sans"/>
                <a:sym typeface="Open Sans"/>
              </a:rPr>
              <a:t>Je geeft nieuwe collega’s een warm onthaal en helpt ze inwerken.</a:t>
            </a:r>
            <a:endParaRPr sz="1300">
              <a:solidFill>
                <a:schemeClr val="dk1"/>
              </a:solidFill>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02" name="Shape 102"/>
        <p:cNvGrpSpPr/>
        <p:nvPr/>
      </p:nvGrpSpPr>
      <p:grpSpPr>
        <a:xfrm>
          <a:off x="0" y="0"/>
          <a:ext cx="0" cy="0"/>
          <a:chOff x="0" y="0"/>
          <a:chExt cx="0" cy="0"/>
        </a:xfrm>
      </p:grpSpPr>
      <p:sp>
        <p:nvSpPr>
          <p:cNvPr id="103" name="Google Shape;103;p25"/>
          <p:cNvSpPr txBox="1"/>
          <p:nvPr>
            <p:ph idx="2" type="body"/>
          </p:nvPr>
        </p:nvSpPr>
        <p:spPr>
          <a:xfrm>
            <a:off x="322075" y="463200"/>
            <a:ext cx="3837000" cy="46803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nl" sz="1300">
                <a:solidFill>
                  <a:schemeClr val="dk1"/>
                </a:solidFill>
                <a:latin typeface="Open Sans"/>
                <a:ea typeface="Open Sans"/>
                <a:cs typeface="Open Sans"/>
                <a:sym typeface="Open Sans"/>
              </a:rPr>
              <a:t>Wat doe je als Baliemedewerker bij Sportoase?</a:t>
            </a:r>
            <a:endParaRPr b="1" sz="1300">
              <a:solidFill>
                <a:schemeClr val="dk1"/>
              </a:solidFill>
              <a:latin typeface="Open Sans"/>
              <a:ea typeface="Open Sans"/>
              <a:cs typeface="Open Sans"/>
              <a:sym typeface="Open Sans"/>
            </a:endParaRPr>
          </a:p>
          <a:p>
            <a:pPr indent="0" lvl="0" marL="0" rtl="0" algn="l">
              <a:lnSpc>
                <a:spcPct val="115000"/>
              </a:lnSpc>
              <a:spcBef>
                <a:spcPts val="1000"/>
              </a:spcBef>
              <a:spcAft>
                <a:spcPts val="0"/>
              </a:spcAft>
              <a:buNone/>
            </a:pPr>
            <a:r>
              <a:rPr lang="nl" sz="1300">
                <a:solidFill>
                  <a:schemeClr val="dk1"/>
                </a:solidFill>
                <a:latin typeface="Open Sans"/>
                <a:ea typeface="Open Sans"/>
                <a:cs typeface="Open Sans"/>
                <a:sym typeface="Open Sans"/>
              </a:rPr>
              <a:t>Als baliemedewerker zorg je met een big smile voor een klantvriendelijk ontvangst van de bezoekers zowel persoonlijk, telefonisch als per mail. Je geeft correcte informatie over aangeboden diensten, tarieven, abonnementen,... Daarnaast verwerk je de kassaverichtingen en andere administratieve taken zoals reservaties.</a:t>
            </a:r>
            <a:endParaRPr sz="1300">
              <a:solidFill>
                <a:schemeClr val="dk1"/>
              </a:solidFill>
              <a:latin typeface="Open Sans"/>
              <a:ea typeface="Open Sans"/>
              <a:cs typeface="Open Sans"/>
              <a:sym typeface="Open Sans"/>
            </a:endParaRPr>
          </a:p>
          <a:p>
            <a:pPr indent="0" lvl="0" marL="0" rtl="0" algn="l">
              <a:lnSpc>
                <a:spcPct val="115000"/>
              </a:lnSpc>
              <a:spcBef>
                <a:spcPts val="1000"/>
              </a:spcBef>
              <a:spcAft>
                <a:spcPts val="1000"/>
              </a:spcAft>
              <a:buNone/>
            </a:pPr>
            <a:r>
              <a:rPr lang="nl" sz="1300">
                <a:solidFill>
                  <a:schemeClr val="dk1"/>
                </a:solidFill>
                <a:latin typeface="Open Sans"/>
                <a:ea typeface="Open Sans"/>
                <a:cs typeface="Open Sans"/>
                <a:sym typeface="Open Sans"/>
              </a:rPr>
              <a:t>Kortom: jij staat in voor de organisatie van de dagdagelijkse werking van de infobalie.</a:t>
            </a:r>
            <a:endParaRPr sz="1300">
              <a:solidFill>
                <a:schemeClr val="dk1"/>
              </a:solidFill>
              <a:latin typeface="Open Sans"/>
              <a:ea typeface="Open Sans"/>
              <a:cs typeface="Open Sans"/>
              <a:sym typeface="Open Sans"/>
            </a:endParaRPr>
          </a:p>
        </p:txBody>
      </p:sp>
      <p:sp>
        <p:nvSpPr>
          <p:cNvPr id="104" name="Google Shape;104;p25"/>
          <p:cNvSpPr txBox="1"/>
          <p:nvPr>
            <p:ph idx="2" type="body"/>
          </p:nvPr>
        </p:nvSpPr>
        <p:spPr>
          <a:xfrm>
            <a:off x="5053025" y="463200"/>
            <a:ext cx="3837000" cy="46803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nl" sz="1300">
                <a:solidFill>
                  <a:schemeClr val="dk1"/>
                </a:solidFill>
                <a:latin typeface="Open Sans"/>
                <a:ea typeface="Open Sans"/>
                <a:cs typeface="Open Sans"/>
                <a:sym typeface="Open Sans"/>
              </a:rPr>
              <a:t>Ben jij deze Sportoaser? Doe de check:</a:t>
            </a:r>
            <a:endParaRPr b="1" sz="1300">
              <a:solidFill>
                <a:schemeClr val="dk1"/>
              </a:solidFill>
              <a:latin typeface="Open Sans"/>
              <a:ea typeface="Open Sans"/>
              <a:cs typeface="Open Sans"/>
              <a:sym typeface="Open Sans"/>
            </a:endParaRPr>
          </a:p>
          <a:p>
            <a:pPr indent="-311150" lvl="0" marL="457200" rtl="0" algn="l">
              <a:lnSpc>
                <a:spcPct val="115000"/>
              </a:lnSpc>
              <a:spcBef>
                <a:spcPts val="1000"/>
              </a:spcBef>
              <a:spcAft>
                <a:spcPts val="0"/>
              </a:spcAft>
              <a:buClr>
                <a:schemeClr val="dk1"/>
              </a:buClr>
              <a:buSzPts val="1300"/>
              <a:buFont typeface="Open Sans"/>
              <a:buChar char="●"/>
            </a:pPr>
            <a:r>
              <a:rPr lang="nl" sz="1300">
                <a:solidFill>
                  <a:schemeClr val="dk1"/>
                </a:solidFill>
                <a:latin typeface="Open Sans"/>
                <a:ea typeface="Open Sans"/>
                <a:cs typeface="Open Sans"/>
                <a:sym typeface="Open Sans"/>
              </a:rPr>
              <a:t>Je behaalde minimum een diploma secundair onderwijs</a:t>
            </a:r>
            <a:endParaRPr sz="1300">
              <a:solidFill>
                <a:schemeClr val="dk1"/>
              </a:solidFill>
              <a:latin typeface="Open Sans"/>
              <a:ea typeface="Open Sans"/>
              <a:cs typeface="Open Sans"/>
              <a:sym typeface="Open Sans"/>
            </a:endParaRPr>
          </a:p>
          <a:p>
            <a:pPr indent="-311150" lvl="0" marL="457200" rtl="0" algn="l">
              <a:lnSpc>
                <a:spcPct val="115000"/>
              </a:lnSpc>
              <a:spcBef>
                <a:spcPts val="1000"/>
              </a:spcBef>
              <a:spcAft>
                <a:spcPts val="0"/>
              </a:spcAft>
              <a:buClr>
                <a:schemeClr val="dk1"/>
              </a:buClr>
              <a:buSzPts val="1300"/>
              <a:buFont typeface="Open Sans"/>
              <a:buChar char="●"/>
            </a:pPr>
            <a:r>
              <a:rPr lang="nl" sz="1300">
                <a:solidFill>
                  <a:schemeClr val="dk1"/>
                </a:solidFill>
                <a:latin typeface="Open Sans"/>
                <a:ea typeface="Open Sans"/>
                <a:cs typeface="Open Sans"/>
                <a:sym typeface="Open Sans"/>
              </a:rPr>
              <a:t>Werken met orde en netheid? Dat is geen probleem voor jou</a:t>
            </a:r>
            <a:endParaRPr sz="1300">
              <a:solidFill>
                <a:schemeClr val="dk1"/>
              </a:solidFill>
              <a:latin typeface="Open Sans"/>
              <a:ea typeface="Open Sans"/>
              <a:cs typeface="Open Sans"/>
              <a:sym typeface="Open Sans"/>
            </a:endParaRPr>
          </a:p>
          <a:p>
            <a:pPr indent="-311150" lvl="0" marL="457200" rtl="0" algn="l">
              <a:lnSpc>
                <a:spcPct val="115000"/>
              </a:lnSpc>
              <a:spcBef>
                <a:spcPts val="1000"/>
              </a:spcBef>
              <a:spcAft>
                <a:spcPts val="0"/>
              </a:spcAft>
              <a:buClr>
                <a:schemeClr val="dk1"/>
              </a:buClr>
              <a:buSzPts val="1300"/>
              <a:buFont typeface="Open Sans"/>
              <a:buChar char="●"/>
            </a:pPr>
            <a:r>
              <a:rPr lang="nl" sz="1300">
                <a:solidFill>
                  <a:schemeClr val="dk1"/>
                </a:solidFill>
                <a:latin typeface="Open Sans"/>
                <a:ea typeface="Open Sans"/>
                <a:cs typeface="Open Sans"/>
                <a:sym typeface="Open Sans"/>
              </a:rPr>
              <a:t>Je bent klantvriendelijk &amp; sociaal en dat straal je ook uit</a:t>
            </a:r>
            <a:endParaRPr sz="1300">
              <a:solidFill>
                <a:schemeClr val="dk1"/>
              </a:solidFill>
              <a:latin typeface="Open Sans"/>
              <a:ea typeface="Open Sans"/>
              <a:cs typeface="Open Sans"/>
              <a:sym typeface="Open Sans"/>
            </a:endParaRPr>
          </a:p>
          <a:p>
            <a:pPr indent="-311150" lvl="0" marL="457200" rtl="0" algn="l">
              <a:lnSpc>
                <a:spcPct val="115000"/>
              </a:lnSpc>
              <a:spcBef>
                <a:spcPts val="1000"/>
              </a:spcBef>
              <a:spcAft>
                <a:spcPts val="0"/>
              </a:spcAft>
              <a:buClr>
                <a:schemeClr val="dk1"/>
              </a:buClr>
              <a:buSzPts val="1300"/>
              <a:buFont typeface="Open Sans"/>
              <a:buChar char="●"/>
            </a:pPr>
            <a:r>
              <a:rPr lang="nl" sz="1300">
                <a:solidFill>
                  <a:schemeClr val="dk1"/>
                </a:solidFill>
                <a:latin typeface="Open Sans"/>
                <a:ea typeface="Open Sans"/>
                <a:cs typeface="Open Sans"/>
                <a:sym typeface="Open Sans"/>
              </a:rPr>
              <a:t>Het MS Office pakket heeft geen geheimen voor jou</a:t>
            </a:r>
            <a:endParaRPr sz="1300">
              <a:solidFill>
                <a:schemeClr val="dk1"/>
              </a:solidFill>
              <a:latin typeface="Open Sans"/>
              <a:ea typeface="Open Sans"/>
              <a:cs typeface="Open Sans"/>
              <a:sym typeface="Open Sans"/>
            </a:endParaRPr>
          </a:p>
          <a:p>
            <a:pPr indent="-311150" lvl="0" marL="457200" rtl="0" algn="l">
              <a:lnSpc>
                <a:spcPct val="115000"/>
              </a:lnSpc>
              <a:spcBef>
                <a:spcPts val="1000"/>
              </a:spcBef>
              <a:spcAft>
                <a:spcPts val="0"/>
              </a:spcAft>
              <a:buClr>
                <a:schemeClr val="dk1"/>
              </a:buClr>
              <a:buSzPts val="1300"/>
              <a:buFont typeface="Open Sans"/>
              <a:buChar char="●"/>
            </a:pPr>
            <a:r>
              <a:rPr lang="nl" sz="1300">
                <a:solidFill>
                  <a:schemeClr val="dk1"/>
                </a:solidFill>
                <a:latin typeface="Open Sans"/>
                <a:ea typeface="Open Sans"/>
                <a:cs typeface="Open Sans"/>
                <a:sym typeface="Open Sans"/>
              </a:rPr>
              <a:t>Je bent vlot Nederlandstalig</a:t>
            </a:r>
            <a:endParaRPr sz="1300">
              <a:solidFill>
                <a:schemeClr val="dk1"/>
              </a:solidFill>
              <a:latin typeface="Open Sans"/>
              <a:ea typeface="Open Sans"/>
              <a:cs typeface="Open Sans"/>
              <a:sym typeface="Open Sans"/>
            </a:endParaRPr>
          </a:p>
          <a:p>
            <a:pPr indent="-311150" lvl="0" marL="457200" rtl="0" algn="l">
              <a:lnSpc>
                <a:spcPct val="115000"/>
              </a:lnSpc>
              <a:spcBef>
                <a:spcPts val="1000"/>
              </a:spcBef>
              <a:spcAft>
                <a:spcPts val="0"/>
              </a:spcAft>
              <a:buClr>
                <a:schemeClr val="dk1"/>
              </a:buClr>
              <a:buSzPts val="1300"/>
              <a:buFont typeface="Open Sans"/>
              <a:buChar char="●"/>
            </a:pPr>
            <a:r>
              <a:rPr lang="nl" sz="1300">
                <a:solidFill>
                  <a:schemeClr val="dk1"/>
                </a:solidFill>
                <a:latin typeface="Open Sans"/>
                <a:ea typeface="Open Sans"/>
                <a:cs typeface="Open Sans"/>
                <a:sym typeface="Open Sans"/>
              </a:rPr>
              <a:t>Avond - en weekendwerk? Geen probleem!</a:t>
            </a:r>
            <a:endParaRPr sz="1300">
              <a:solidFill>
                <a:schemeClr val="dk1"/>
              </a:solidFill>
              <a:latin typeface="Open Sans"/>
              <a:ea typeface="Open Sans"/>
              <a:cs typeface="Open Sans"/>
              <a:sym typeface="Open Sans"/>
            </a:endParaRPr>
          </a:p>
          <a:p>
            <a:pPr indent="-311150" lvl="0" marL="457200" rtl="0" algn="l">
              <a:lnSpc>
                <a:spcPct val="115000"/>
              </a:lnSpc>
              <a:spcBef>
                <a:spcPts val="1000"/>
              </a:spcBef>
              <a:spcAft>
                <a:spcPts val="1000"/>
              </a:spcAft>
              <a:buClr>
                <a:schemeClr val="dk1"/>
              </a:buClr>
              <a:buSzPts val="1300"/>
              <a:buFont typeface="Open Sans"/>
              <a:buChar char="●"/>
            </a:pPr>
            <a:r>
              <a:rPr lang="nl" sz="1300">
                <a:solidFill>
                  <a:schemeClr val="dk1"/>
                </a:solidFill>
                <a:latin typeface="Open Sans"/>
                <a:ea typeface="Open Sans"/>
                <a:cs typeface="Open Sans"/>
                <a:sym typeface="Open Sans"/>
              </a:rPr>
              <a:t>Je bent beschikbaar in juli en/of augustus</a:t>
            </a:r>
            <a:endParaRPr sz="1300">
              <a:solidFill>
                <a:schemeClr val="dk1"/>
              </a:solidFill>
              <a:latin typeface="Open Sans"/>
              <a:ea typeface="Open Sans"/>
              <a:cs typeface="Open Sans"/>
              <a:sym typeface="Open San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08" name="Shape 108"/>
        <p:cNvGrpSpPr/>
        <p:nvPr/>
      </p:nvGrpSpPr>
      <p:grpSpPr>
        <a:xfrm>
          <a:off x="0" y="0"/>
          <a:ext cx="0" cy="0"/>
          <a:chOff x="0" y="0"/>
          <a:chExt cx="0" cy="0"/>
        </a:xfrm>
      </p:grpSpPr>
      <p:sp>
        <p:nvSpPr>
          <p:cNvPr id="109" name="Google Shape;109;p26"/>
          <p:cNvSpPr txBox="1"/>
          <p:nvPr>
            <p:ph idx="2" type="body"/>
          </p:nvPr>
        </p:nvSpPr>
        <p:spPr>
          <a:xfrm>
            <a:off x="322075" y="463200"/>
            <a:ext cx="3837000" cy="46803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nl" sz="1300">
                <a:solidFill>
                  <a:schemeClr val="dk1"/>
                </a:solidFill>
                <a:latin typeface="Open Sans"/>
                <a:ea typeface="Open Sans"/>
                <a:cs typeface="Open Sans"/>
                <a:sym typeface="Open Sans"/>
              </a:rPr>
              <a:t>Sales representative</a:t>
            </a:r>
            <a:endParaRPr b="1" sz="1300">
              <a:solidFill>
                <a:schemeClr val="dk1"/>
              </a:solidFill>
              <a:latin typeface="Open Sans"/>
              <a:ea typeface="Open Sans"/>
              <a:cs typeface="Open Sans"/>
              <a:sym typeface="Open Sans"/>
            </a:endParaRPr>
          </a:p>
          <a:p>
            <a:pPr indent="0" lvl="0" marL="0" rtl="0" algn="l">
              <a:lnSpc>
                <a:spcPct val="115000"/>
              </a:lnSpc>
              <a:spcBef>
                <a:spcPts val="1000"/>
              </a:spcBef>
              <a:spcAft>
                <a:spcPts val="0"/>
              </a:spcAft>
              <a:buNone/>
            </a:pPr>
            <a:r>
              <a:rPr lang="nl" sz="1300">
                <a:solidFill>
                  <a:schemeClr val="dk1"/>
                </a:solidFill>
                <a:latin typeface="Open Sans"/>
                <a:ea typeface="Open Sans"/>
                <a:cs typeface="Open Sans"/>
                <a:sym typeface="Open Sans"/>
              </a:rPr>
              <a:t>Wij en onze sieraden zijn absoluut uniek – net als jij! Als Store Manager (m/v/x) zorg jij ervoor dat ook jouw verkoopteam een sieraad is: je bent verantwoordelijk voor de werving van nieuwe teamleden en de coaching van je medewerkers op lange termijn. Bovendien voel je de individuele behoeften van onze klanten goed aan om ze zo een unieke koopervaring te bieden. Met een gerichte sales aanpak zorg je voor een stijlvolle presentatie van onze uiteenlopende collectie sieraden en ben je een bron van inspiratie voor zowel klanten als medewerkers. Achter de schermen zorg je er eveneens voor dat alle administratieve processen soepel verlopen en ben je verantwoordelijk voor het budget.</a:t>
            </a:r>
            <a:endParaRPr sz="1300">
              <a:solidFill>
                <a:schemeClr val="dk1"/>
              </a:solidFill>
              <a:latin typeface="Open Sans"/>
              <a:ea typeface="Open Sans"/>
              <a:cs typeface="Open Sans"/>
              <a:sym typeface="Open Sans"/>
            </a:endParaRPr>
          </a:p>
          <a:p>
            <a:pPr indent="0" lvl="0" marL="0" rtl="0" algn="l">
              <a:lnSpc>
                <a:spcPct val="115000"/>
              </a:lnSpc>
              <a:spcBef>
                <a:spcPts val="1000"/>
              </a:spcBef>
              <a:spcAft>
                <a:spcPts val="1000"/>
              </a:spcAft>
              <a:buNone/>
            </a:pPr>
            <a:r>
              <a:t/>
            </a:r>
            <a:endParaRPr sz="1300">
              <a:solidFill>
                <a:schemeClr val="dk1"/>
              </a:solidFill>
              <a:latin typeface="Open Sans"/>
              <a:ea typeface="Open Sans"/>
              <a:cs typeface="Open Sans"/>
              <a:sym typeface="Open Sans"/>
            </a:endParaRPr>
          </a:p>
        </p:txBody>
      </p:sp>
      <p:sp>
        <p:nvSpPr>
          <p:cNvPr id="110" name="Google Shape;110;p26"/>
          <p:cNvSpPr txBox="1"/>
          <p:nvPr>
            <p:ph idx="2" type="body"/>
          </p:nvPr>
        </p:nvSpPr>
        <p:spPr>
          <a:xfrm>
            <a:off x="5053025" y="463200"/>
            <a:ext cx="3837000" cy="46803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nl" sz="1300">
                <a:solidFill>
                  <a:schemeClr val="dk1"/>
                </a:solidFill>
                <a:latin typeface="Open Sans"/>
                <a:ea typeface="Open Sans"/>
                <a:cs typeface="Open Sans"/>
                <a:sym typeface="Open Sans"/>
              </a:rPr>
              <a:t>Jouw sterktes:</a:t>
            </a:r>
            <a:endParaRPr b="1" sz="1300">
              <a:solidFill>
                <a:schemeClr val="dk1"/>
              </a:solidFill>
              <a:latin typeface="Open Sans"/>
              <a:ea typeface="Open Sans"/>
              <a:cs typeface="Open Sans"/>
              <a:sym typeface="Open Sans"/>
            </a:endParaRPr>
          </a:p>
          <a:p>
            <a:pPr indent="-311150" lvl="0" marL="457200" rtl="0" algn="l">
              <a:lnSpc>
                <a:spcPct val="115000"/>
              </a:lnSpc>
              <a:spcBef>
                <a:spcPts val="1000"/>
              </a:spcBef>
              <a:spcAft>
                <a:spcPts val="0"/>
              </a:spcAft>
              <a:buClr>
                <a:schemeClr val="dk1"/>
              </a:buClr>
              <a:buSzPts val="1300"/>
              <a:buFont typeface="Open Sans"/>
              <a:buChar char="●"/>
            </a:pPr>
            <a:r>
              <a:rPr lang="nl" sz="1300">
                <a:solidFill>
                  <a:schemeClr val="dk1"/>
                </a:solidFill>
                <a:latin typeface="Open Sans"/>
                <a:ea typeface="Open Sans"/>
                <a:cs typeface="Open Sans"/>
                <a:sym typeface="Open Sans"/>
              </a:rPr>
              <a:t>Je hebt een passie voor verkoop met een sterke focus op uitstekende klantenservice</a:t>
            </a:r>
            <a:endParaRPr sz="1300">
              <a:solidFill>
                <a:schemeClr val="dk1"/>
              </a:solidFill>
              <a:latin typeface="Open Sans"/>
              <a:ea typeface="Open Sans"/>
              <a:cs typeface="Open Sans"/>
              <a:sym typeface="Open Sans"/>
            </a:endParaRPr>
          </a:p>
          <a:p>
            <a:pPr indent="-311150" lvl="0" marL="457200" rtl="0" algn="l">
              <a:lnSpc>
                <a:spcPct val="115000"/>
              </a:lnSpc>
              <a:spcBef>
                <a:spcPts val="1000"/>
              </a:spcBef>
              <a:spcAft>
                <a:spcPts val="0"/>
              </a:spcAft>
              <a:buClr>
                <a:schemeClr val="dk1"/>
              </a:buClr>
              <a:buSzPts val="1300"/>
              <a:buFont typeface="Open Sans"/>
              <a:buChar char="●"/>
            </a:pPr>
            <a:r>
              <a:rPr lang="nl" sz="1300">
                <a:solidFill>
                  <a:schemeClr val="dk1"/>
                </a:solidFill>
                <a:latin typeface="Open Sans"/>
                <a:ea typeface="Open Sans"/>
                <a:cs typeface="Open Sans"/>
                <a:sym typeface="Open Sans"/>
              </a:rPr>
              <a:t>Je beschikt over een specifieke beroepsopleiding of een hoger diploma</a:t>
            </a:r>
            <a:endParaRPr sz="1300">
              <a:solidFill>
                <a:schemeClr val="dk1"/>
              </a:solidFill>
              <a:latin typeface="Open Sans"/>
              <a:ea typeface="Open Sans"/>
              <a:cs typeface="Open Sans"/>
              <a:sym typeface="Open Sans"/>
            </a:endParaRPr>
          </a:p>
          <a:p>
            <a:pPr indent="-311150" lvl="0" marL="457200" rtl="0" algn="l">
              <a:lnSpc>
                <a:spcPct val="115000"/>
              </a:lnSpc>
              <a:spcBef>
                <a:spcPts val="1000"/>
              </a:spcBef>
              <a:spcAft>
                <a:spcPts val="0"/>
              </a:spcAft>
              <a:buClr>
                <a:schemeClr val="dk1"/>
              </a:buClr>
              <a:buSzPts val="1300"/>
              <a:buFont typeface="Open Sans"/>
              <a:buChar char="●"/>
            </a:pPr>
            <a:r>
              <a:rPr lang="nl" sz="1300">
                <a:solidFill>
                  <a:schemeClr val="dk1"/>
                </a:solidFill>
                <a:latin typeface="Open Sans"/>
                <a:ea typeface="Open Sans"/>
                <a:cs typeface="Open Sans"/>
                <a:sym typeface="Open Sans"/>
              </a:rPr>
              <a:t>Je hebt enkele jaren beroepservaring in een vergelijkbare functie met verantwoordelijkheid als leidinggevende</a:t>
            </a:r>
            <a:endParaRPr sz="1300">
              <a:solidFill>
                <a:schemeClr val="dk1"/>
              </a:solidFill>
              <a:latin typeface="Open Sans"/>
              <a:ea typeface="Open Sans"/>
              <a:cs typeface="Open Sans"/>
              <a:sym typeface="Open Sans"/>
            </a:endParaRPr>
          </a:p>
          <a:p>
            <a:pPr indent="-311150" lvl="0" marL="457200" rtl="0" algn="l">
              <a:lnSpc>
                <a:spcPct val="115000"/>
              </a:lnSpc>
              <a:spcBef>
                <a:spcPts val="1000"/>
              </a:spcBef>
              <a:spcAft>
                <a:spcPts val="0"/>
              </a:spcAft>
              <a:buClr>
                <a:schemeClr val="dk1"/>
              </a:buClr>
              <a:buSzPts val="1300"/>
              <a:buFont typeface="Open Sans"/>
              <a:buChar char="●"/>
            </a:pPr>
            <a:r>
              <a:rPr lang="nl" sz="1300">
                <a:solidFill>
                  <a:schemeClr val="dk1"/>
                </a:solidFill>
                <a:latin typeface="Open Sans"/>
                <a:ea typeface="Open Sans"/>
                <a:cs typeface="Open Sans"/>
                <a:sym typeface="Open Sans"/>
              </a:rPr>
              <a:t>Je bent vertrouwd met KPI's en retailrapporten</a:t>
            </a:r>
            <a:endParaRPr sz="1300">
              <a:solidFill>
                <a:schemeClr val="dk1"/>
              </a:solidFill>
              <a:latin typeface="Open Sans"/>
              <a:ea typeface="Open Sans"/>
              <a:cs typeface="Open Sans"/>
              <a:sym typeface="Open Sans"/>
            </a:endParaRPr>
          </a:p>
          <a:p>
            <a:pPr indent="-311150" lvl="0" marL="457200" rtl="0" algn="l">
              <a:lnSpc>
                <a:spcPct val="115000"/>
              </a:lnSpc>
              <a:spcBef>
                <a:spcPts val="1000"/>
              </a:spcBef>
              <a:spcAft>
                <a:spcPts val="0"/>
              </a:spcAft>
              <a:buClr>
                <a:schemeClr val="dk1"/>
              </a:buClr>
              <a:buSzPts val="1300"/>
              <a:buFont typeface="Open Sans"/>
              <a:buChar char="●"/>
            </a:pPr>
            <a:r>
              <a:rPr lang="nl" sz="1300">
                <a:solidFill>
                  <a:schemeClr val="dk1"/>
                </a:solidFill>
                <a:latin typeface="Open Sans"/>
                <a:ea typeface="Open Sans"/>
                <a:cs typeface="Open Sans"/>
                <a:sym typeface="Open Sans"/>
              </a:rPr>
              <a:t>Je beschikt over goede vaardigheden in MS Office (Outlook, Word, Excel)</a:t>
            </a:r>
            <a:endParaRPr sz="1300">
              <a:solidFill>
                <a:schemeClr val="dk1"/>
              </a:solidFill>
              <a:latin typeface="Open Sans"/>
              <a:ea typeface="Open Sans"/>
              <a:cs typeface="Open Sans"/>
              <a:sym typeface="Open Sans"/>
            </a:endParaRPr>
          </a:p>
          <a:p>
            <a:pPr indent="-311150" lvl="0" marL="457200" rtl="0" algn="l">
              <a:lnSpc>
                <a:spcPct val="115000"/>
              </a:lnSpc>
              <a:spcBef>
                <a:spcPts val="1000"/>
              </a:spcBef>
              <a:spcAft>
                <a:spcPts val="1000"/>
              </a:spcAft>
              <a:buClr>
                <a:schemeClr val="dk1"/>
              </a:buClr>
              <a:buSzPts val="1300"/>
              <a:buFont typeface="Open Sans"/>
              <a:buChar char="●"/>
            </a:pPr>
            <a:r>
              <a:rPr lang="nl" sz="1300">
                <a:solidFill>
                  <a:schemeClr val="dk1"/>
                </a:solidFill>
                <a:latin typeface="Open Sans"/>
                <a:ea typeface="Open Sans"/>
                <a:cs typeface="Open Sans"/>
                <a:sym typeface="Open Sans"/>
              </a:rPr>
              <a:t>Je spreekt vloeiend Nederlands – Engels is een plus</a:t>
            </a:r>
            <a:endParaRPr sz="1300">
              <a:solidFill>
                <a:schemeClr val="dk1"/>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ERV – Zelf training geven">
  <a:themeElements>
    <a:clrScheme name="Simple Light">
      <a:dk1>
        <a:srgbClr val="FFFFFF"/>
      </a:dk1>
      <a:lt1>
        <a:srgbClr val="FFFFFF"/>
      </a:lt1>
      <a:dk2>
        <a:srgbClr val="FFFFFF"/>
      </a:dk2>
      <a:lt2>
        <a:srgbClr val="FFFFFF"/>
      </a:lt2>
      <a:accent1>
        <a:srgbClr val="A74846"/>
      </a:accent1>
      <a:accent2>
        <a:srgbClr val="137E98"/>
      </a:accent2>
      <a:accent3>
        <a:srgbClr val="86B6C1"/>
      </a:accent3>
      <a:accent4>
        <a:srgbClr val="D09350"/>
      </a:accent4>
      <a:accent5>
        <a:srgbClr val="6E8A5B"/>
      </a:accent5>
      <a:accent6>
        <a:srgbClr val="FFFFFF"/>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E08DD036DD634B88BFB7283EE34042" ma:contentTypeVersion="175" ma:contentTypeDescription="Een nieuw document maken." ma:contentTypeScope="" ma:versionID="1b8b6ad649cc7077babfd2f4a5169984">
  <xsd:schema xmlns:xsd="http://www.w3.org/2001/XMLSchema" xmlns:xs="http://www.w3.org/2001/XMLSchema" xmlns:p="http://schemas.microsoft.com/office/2006/metadata/properties" xmlns:ns2="e85dfcd9-c5d6-4bac-8fdf-b09bef0d2fa4" xmlns:ns3="f725d260-56a6-422e-80a7-124eec32f860" xmlns:ns4="d7176901-b574-45a9-8ff7-3e25ac64ac2b" targetNamespace="http://schemas.microsoft.com/office/2006/metadata/properties" ma:root="true" ma:fieldsID="87b35f787caeaeaa3b6968c5fe016d0d" ns2:_="" ns3:_="" ns4:_="">
    <xsd:import namespace="e85dfcd9-c5d6-4bac-8fdf-b09bef0d2fa4"/>
    <xsd:import namespace="f725d260-56a6-422e-80a7-124eec32f860"/>
    <xsd:import namespace="d7176901-b574-45a9-8ff7-3e25ac64ac2b"/>
    <xsd:element name="properties">
      <xsd:complexType>
        <xsd:sequence>
          <xsd:element name="documentManagement">
            <xsd:complexType>
              <xsd:all>
                <xsd:element ref="ns2:TaxCatchAll" minOccurs="0"/>
                <xsd:element ref="ns3:SharedWithUsers" minOccurs="0"/>
                <xsd:element ref="ns3:SharedWithDetails" minOccurs="0"/>
                <xsd:element ref="ns4:lcf76f155ced4ddcb4097134ff3c332f" minOccurs="0"/>
                <xsd:element ref="ns4:MediaServiceMetadata" minOccurs="0"/>
                <xsd:element ref="ns4:MediaServiceFastMetadata" minOccurs="0"/>
                <xsd:element ref="ns4:MediaServiceSearchProperties" minOccurs="0"/>
                <xsd:element ref="ns4:MediaServiceObjectDetectorVersions" minOccurs="0"/>
                <xsd:element ref="ns4:MediaServiceGenerationTime" minOccurs="0"/>
                <xsd:element ref="ns4:MediaServiceEventHashCode" minOccurs="0"/>
                <xsd:element ref="ns4:MediaServiceOCR" minOccurs="0"/>
                <xsd:element ref="ns4:MediaLengthInSeconds"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5dfcd9-c5d6-4bac-8fdf-b09bef0d2fa4"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da4ce5f8-6560-41be-b41d-fdde25e4b3cd}" ma:internalName="TaxCatchAll" ma:showField="CatchAllData" ma:web="f725d260-56a6-422e-80a7-124eec32f86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725d260-56a6-422e-80a7-124eec32f860" elementFormDefault="qualified">
    <xsd:import namespace="http://schemas.microsoft.com/office/2006/documentManagement/types"/>
    <xsd:import namespace="http://schemas.microsoft.com/office/infopath/2007/PartnerControls"/>
    <xsd:element name="SharedWithUsers" ma:index="9"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7176901-b574-45a9-8ff7-3e25ac64ac2b" elementFormDefault="qualified">
    <xsd:import namespace="http://schemas.microsoft.com/office/2006/documentManagement/types"/>
    <xsd:import namespace="http://schemas.microsoft.com/office/infopath/2007/PartnerControls"/>
    <xsd:element name="lcf76f155ced4ddcb4097134ff3c332f" ma:index="12" nillable="true" ma:taxonomy="true" ma:internalName="lcf76f155ced4ddcb4097134ff3c332f" ma:taxonomyFieldName="MediaServiceImageTags" ma:displayName="Afbeeldingtags" ma:readOnly="false" ma:fieldId="{5cf76f15-5ced-4ddc-b409-7134ff3c332f}" ma:taxonomyMulti="true" ma:sspId="61d4e419-7667-4ca3-9304-560b344eb500" ma:termSetId="09814cd3-568e-fe90-9814-8d621ff8fb84" ma:anchorId="fba54fb3-c3e1-fe81-a776-ca4b69148c4d" ma:open="true" ma:isKeyword="false">
      <xsd:complexType>
        <xsd:sequence>
          <xsd:element ref="pc:Terms" minOccurs="0" maxOccurs="1"/>
        </xsd:sequence>
      </xsd:complex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176901-b574-45a9-8ff7-3e25ac64ac2b">
      <Terms xmlns="http://schemas.microsoft.com/office/infopath/2007/PartnerControls"/>
    </lcf76f155ced4ddcb4097134ff3c332f>
    <TaxCatchAll xmlns="e85dfcd9-c5d6-4bac-8fdf-b09bef0d2fa4">
      <Value>2</Value>
    </TaxCatchAll>
  </documentManagement>
</p:properties>
</file>

<file path=customXml/itemProps1.xml><?xml version="1.0" encoding="utf-8"?>
<ds:datastoreItem xmlns:ds="http://schemas.openxmlformats.org/officeDocument/2006/customXml" ds:itemID="{A35013C9-31DF-43C8-A043-1D4FEB9575EE}"/>
</file>

<file path=customXml/itemProps2.xml><?xml version="1.0" encoding="utf-8"?>
<ds:datastoreItem xmlns:ds="http://schemas.openxmlformats.org/officeDocument/2006/customXml" ds:itemID="{12FF3C9F-9C37-48A6-BE9D-E1B4839BE2E9}"/>
</file>

<file path=customXml/itemProps3.xml><?xml version="1.0" encoding="utf-8"?>
<ds:datastoreItem xmlns:ds="http://schemas.openxmlformats.org/officeDocument/2006/customXml" ds:itemID="{3D8AD2C6-A218-4372-BD00-787AA1A63868}"/>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0x010100B5E08DD036DD634B88BFB7283EE34042</vt:lpwstr>
  </property>
  <property fmtid="{D5CDD505-2E9C-101B-9397-08002B2CF9AE}" pid="3" name="Dossierhouder">
    <vt:lpwstr>69</vt:lpwstr>
  </property>
  <property fmtid="{D5CDD505-2E9C-101B-9397-08002B2CF9AE}" pid="4" name="Entiteit">
    <vt:lpwstr>2;#Stichting Innovatie en Arbeid|102afd07-b97b-473e-b127-fcbe07712817</vt:lpwstr>
  </property>
  <property fmtid="{D5CDD505-2E9C-101B-9397-08002B2CF9AE}" pid="5" name="d0eb5182aae74b97bb4da5b3a64ae3f4">
    <vt:lpwstr>Stichting Innovatie en Arbeid|102afd07-b97b-473e-b127-fcbe07712817</vt:lpwstr>
  </property>
  <property fmtid="{D5CDD505-2E9C-101B-9397-08002B2CF9AE}" pid="6" name="Dossierstatus">
    <vt:lpwstr>Open</vt:lpwstr>
  </property>
  <property fmtid="{D5CDD505-2E9C-101B-9397-08002B2CF9AE}" pid="7" name="Voorwerp">
    <vt:lpwstr/>
  </property>
  <property fmtid="{D5CDD505-2E9C-101B-9397-08002B2CF9AE}" pid="8" name="e1907ef6686f45a889c06b3736ec9c4a">
    <vt:lpwstr/>
  </property>
  <property fmtid="{D5CDD505-2E9C-101B-9397-08002B2CF9AE}" pid="9" name="Fototrefwoord">
    <vt:lpwstr/>
  </property>
  <property fmtid="{D5CDD505-2E9C-101B-9397-08002B2CF9AE}" pid="10" name="Bestemmeling">
    <vt:lpwstr/>
  </property>
  <property fmtid="{D5CDD505-2E9C-101B-9397-08002B2CF9AE}" pid="11" name="MediaServiceImageTags">
    <vt:lpwstr/>
  </property>
  <property fmtid="{D5CDD505-2E9C-101B-9397-08002B2CF9AE}" pid="12" name="Opvolging">
    <vt:lpwstr/>
  </property>
  <property fmtid="{D5CDD505-2E9C-101B-9397-08002B2CF9AE}" pid="13" name="l83a42741b21467d88658a98ee2f68b4">
    <vt:lpwstr/>
  </property>
  <property fmtid="{D5CDD505-2E9C-101B-9397-08002B2CF9AE}" pid="14" name="h4c2d042d7e1414d8fe056687b01b2e7">
    <vt:lpwstr/>
  </property>
  <property fmtid="{D5CDD505-2E9C-101B-9397-08002B2CF9AE}" pid="15" name="NaamAanvrager">
    <vt:lpwstr/>
  </property>
  <property fmtid="{D5CDD505-2E9C-101B-9397-08002B2CF9AE}" pid="16" name="BestemmelingVerzending">
    <vt:lpwstr/>
  </property>
  <property fmtid="{D5CDD505-2E9C-101B-9397-08002B2CF9AE}" pid="17" name="p2b5338090b7459683b7bd4d1e9785e9">
    <vt:lpwstr/>
  </property>
  <property fmtid="{D5CDD505-2E9C-101B-9397-08002B2CF9AE}" pid="18" name="k8a9470f847b47379cf95df2ded267d5">
    <vt:lpwstr/>
  </property>
  <property fmtid="{D5CDD505-2E9C-101B-9397-08002B2CF9AE}" pid="19" name="pe2554564ced4236b5cd079b0a0a621c">
    <vt:lpwstr/>
  </property>
  <property fmtid="{D5CDD505-2E9C-101B-9397-08002B2CF9AE}" pid="20" name="_docset_NoMedatataSyncRequired">
    <vt:lpwstr>False</vt:lpwstr>
  </property>
  <property fmtid="{D5CDD505-2E9C-101B-9397-08002B2CF9AE}" pid="21" name="DossierLabel">
    <vt:lpwstr/>
  </property>
  <property fmtid="{D5CDD505-2E9C-101B-9397-08002B2CF9AE}" pid="22" name="ndb4a5edd3e0401f9391ff985f82e255">
    <vt:lpwstr/>
  </property>
  <property fmtid="{D5CDD505-2E9C-101B-9397-08002B2CF9AE}" pid="23" name="h61360eaecae4972b56daf512a872701">
    <vt:lpwstr/>
  </property>
  <property fmtid="{D5CDD505-2E9C-101B-9397-08002B2CF9AE}" pid="24" name="Document_x0020_type">
    <vt:lpwstr/>
  </property>
  <property fmtid="{D5CDD505-2E9C-101B-9397-08002B2CF9AE}" pid="25" name="j418a8861e3644fdb3fc71836fc55b62">
    <vt:lpwstr/>
  </property>
  <property fmtid="{D5CDD505-2E9C-101B-9397-08002B2CF9AE}" pid="26" name="Beleidsdomein">
    <vt:lpwstr/>
  </property>
  <property fmtid="{D5CDD505-2E9C-101B-9397-08002B2CF9AE}" pid="27" name="p5d8203997dc42fdaeb7fdbdf684a294">
    <vt:lpwstr/>
  </property>
  <property fmtid="{D5CDD505-2E9C-101B-9397-08002B2CF9AE}" pid="28" name="Thema">
    <vt:lpwstr/>
  </property>
  <property fmtid="{D5CDD505-2E9C-101B-9397-08002B2CF9AE}" pid="29" name="o245ce9260044fc3bdcb5d3f7f2731a8">
    <vt:lpwstr/>
  </property>
  <property fmtid="{D5CDD505-2E9C-101B-9397-08002B2CF9AE}" pid="30" name="AfzenderVerzending">
    <vt:lpwstr/>
  </property>
  <property fmtid="{D5CDD505-2E9C-101B-9397-08002B2CF9AE}" pid="31" name="FunctieAanvrager">
    <vt:lpwstr/>
  </property>
  <property fmtid="{D5CDD505-2E9C-101B-9397-08002B2CF9AE}" pid="32" name="Document type">
    <vt:lpwstr/>
  </property>
</Properties>
</file>